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jpe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jpe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jpe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jpe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jpe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jpe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0" y="0"/>
            <a:ext cx="5486400" cy="5143500"/>
          </a:xfrm>
          <a:prstGeom prst="rect">
            <a:avLst/>
          </a:prstGeom>
          <a:solidFill>
            <a:srgbClr val="000000">
              <a:alpha val="0"/>
            </a:srgbClr>
          </a:solidFill>
          <a:ln/>
        </p:spPr>
      </p:sp>
      <p:sp>
        <p:nvSpPr>
          <p:cNvPr id="4" name="Shape 1"/>
          <p:cNvSpPr/>
          <p:nvPr/>
        </p:nvSpPr>
        <p:spPr>
          <a:xfrm>
            <a:off x="5472113" y="0"/>
            <a:ext cx="14288" cy="5143500"/>
          </a:xfrm>
          <a:prstGeom prst="rect">
            <a:avLst/>
          </a:prstGeom>
          <a:solidFill>
            <a:srgbClr val="2980B9"/>
          </a:solidFill>
          <a:ln/>
        </p:spPr>
      </p:sp>
      <p:sp>
        <p:nvSpPr>
          <p:cNvPr id="5" name="Text 2"/>
          <p:cNvSpPr/>
          <p:nvPr/>
        </p:nvSpPr>
        <p:spPr>
          <a:xfrm>
            <a:off x="571500" y="2105285"/>
            <a:ext cx="4914900" cy="20716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E67E22"/>
                </a:solidFill>
                <a:latin typeface="Inter" pitchFamily="34" charset="0"/>
                <a:ea typeface="Inter" pitchFamily="34" charset="-122"/>
                <a:cs typeface="Inter" pitchFamily="34" charset="-120"/>
              </a:rPr>
              <a:t>GLOBAL DEBT ANALYSIS 2024-2025</a:t>
            </a:r>
            <a:endParaRPr lang="en-US" sz="1269" dirty="0"/>
          </a:p>
        </p:txBody>
      </p:sp>
      <p:sp>
        <p:nvSpPr>
          <p:cNvPr id="6" name="Text 3"/>
          <p:cNvSpPr/>
          <p:nvPr/>
        </p:nvSpPr>
        <p:spPr>
          <a:xfrm>
            <a:off x="571500" y="2598204"/>
            <a:ext cx="4914900" cy="1005818"/>
          </a:xfrm>
          <a:prstGeom prst="rect">
            <a:avLst/>
          </a:prstGeom>
          <a:noFill/>
          <a:ln/>
        </p:spPr>
        <p:txBody>
          <a:bodyPr wrap="square" lIns="0" tIns="0" rIns="0" bIns="0" rtlCol="0" anchor="t">
            <a:spAutoFit/>
          </a:bodyPr>
          <a:lstStyle/>
          <a:p>
            <a:pPr algn="l" indent="0" marL="0">
              <a:lnSpc>
                <a:spcPts val="4000"/>
              </a:lnSpc>
              <a:buNone/>
            </a:pPr>
            <a:r>
              <a:rPr lang="en-US" sz="3294" b="1" dirty="0">
                <a:solidFill>
                  <a:srgbClr val="1A2B3C"/>
                </a:solidFill>
                <a:latin typeface="Montserrat" pitchFamily="34" charset="0"/>
                <a:ea typeface="Montserrat" pitchFamily="34" charset="-122"/>
                <a:cs typeface="Montserrat" pitchFamily="34" charset="-120"/>
              </a:rPr>
              <a:t>Sovereigns &amp; Private Leverage</a:t>
            </a:r>
            <a:endParaRPr lang="en-US" sz="3294" dirty="0"/>
          </a:p>
        </p:txBody>
      </p:sp>
      <p:sp>
        <p:nvSpPr>
          <p:cNvPr id="7" name="Text 4"/>
          <p:cNvSpPr/>
          <p:nvPr/>
        </p:nvSpPr>
        <p:spPr>
          <a:xfrm>
            <a:off x="571500" y="3818334"/>
            <a:ext cx="4914900" cy="205718"/>
          </a:xfrm>
          <a:prstGeom prst="rect">
            <a:avLst/>
          </a:prstGeom>
          <a:noFill/>
          <a:ln/>
        </p:spPr>
        <p:txBody>
          <a:bodyPr wrap="none" lIns="0" tIns="0" rIns="0" bIns="0" rtlCol="0" anchor="t">
            <a:spAutoFit/>
          </a:bodyPr>
          <a:lstStyle/>
          <a:p>
            <a:pPr algn="l" indent="0" marL="0">
              <a:lnSpc>
                <a:spcPts val="1600"/>
              </a:lnSpc>
              <a:buNone/>
            </a:pPr>
            <a:r>
              <a:rPr lang="en-US" sz="942" dirty="0">
                <a:solidFill>
                  <a:srgbClr val="34495E"/>
                </a:solidFill>
                <a:latin typeface="Inter" pitchFamily="34" charset="0"/>
                <a:ea typeface="Inter" pitchFamily="34" charset="-122"/>
                <a:cs typeface="Inter" pitchFamily="34" charset="-120"/>
              </a:rPr>
              <a:t>Brazil • China • Ghana • India • Japan • Nigeria</a:t>
            </a:r>
            <a:endParaRPr lang="en-US" sz="942" dirty="0"/>
          </a:p>
        </p:txBody>
      </p:sp>
      <p:sp>
        <p:nvSpPr>
          <p:cNvPr id="8" name="Shape 5"/>
          <p:cNvSpPr/>
          <p:nvPr/>
        </p:nvSpPr>
        <p:spPr>
          <a:xfrm>
            <a:off x="5486400" y="0"/>
            <a:ext cx="3657600" cy="5143500"/>
          </a:xfrm>
          <a:prstGeom prst="rect">
            <a:avLst/>
          </a:prstGeom>
          <a:solidFill>
            <a:srgbClr val="1A2B3C"/>
          </a:solidFill>
          <a:ln/>
        </p:spPr>
      </p:sp>
      <p:sp>
        <p:nvSpPr>
          <p:cNvPr id="9" name="Text 6"/>
          <p:cNvSpPr/>
          <p:nvPr/>
        </p:nvSpPr>
        <p:spPr>
          <a:xfrm>
            <a:off x="6086475" y="2049363"/>
            <a:ext cx="2457450" cy="1044773"/>
          </a:xfrm>
          <a:prstGeom prst="rect">
            <a:avLst/>
          </a:prstGeom>
          <a:noFill/>
          <a:ln/>
        </p:spPr>
        <p:txBody>
          <a:bodyPr wrap="none" lIns="0" tIns="0" rIns="0" bIns="0" rtlCol="0" anchor="t">
            <a:spAutoFit/>
          </a:bodyPr>
          <a:lstStyle/>
          <a:p>
            <a:pPr algn="l" indent="0" marL="0">
              <a:lnSpc>
                <a:spcPts val="8100"/>
              </a:lnSpc>
              <a:buNone/>
            </a:pPr>
            <a:r>
              <a:rPr lang="en-US" sz="6218" b="1" dirty="0">
                <a:solidFill>
                  <a:srgbClr val="F4F7F9">
                    <a:alpha val="10000"/>
                  </a:srgbClr>
                </a:solidFill>
                <a:latin typeface="Montserrat" pitchFamily="34" charset="0"/>
                <a:ea typeface="Montserrat" pitchFamily="34" charset="-122"/>
                <a:cs typeface="Montserrat" pitchFamily="34" charset="-120"/>
              </a:rPr>
              <a:t>DEBT</a:t>
            </a:r>
            <a:endParaRPr lang="en-US" sz="6218"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2197596" y="714375"/>
            <a:ext cx="4748808" cy="417909"/>
          </a:xfrm>
          <a:prstGeom prst="rect">
            <a:avLst/>
          </a:prstGeom>
          <a:noFill/>
          <a:ln/>
        </p:spPr>
        <p:txBody>
          <a:bodyPr wrap="none" lIns="0" tIns="0" rIns="0" bIns="0" rtlCol="0" anchor="t">
            <a:spAutoFit/>
          </a:bodyPr>
          <a:lstStyle/>
          <a:p>
            <a:pPr algn="ctr" indent="0" marL="0">
              <a:lnSpc>
                <a:spcPts val="3200"/>
              </a:lnSpc>
              <a:buNone/>
            </a:pPr>
            <a:r>
              <a:rPr lang="en-US" sz="2436" b="1" dirty="0">
                <a:solidFill>
                  <a:srgbClr val="1A2B3C"/>
                </a:solidFill>
                <a:latin typeface="Montserrat" pitchFamily="34" charset="0"/>
                <a:ea typeface="Montserrat" pitchFamily="34" charset="-122"/>
                <a:cs typeface="Montserrat" pitchFamily="34" charset="-120"/>
              </a:rPr>
              <a:t>Conclusion &amp; Risk Outlook</a:t>
            </a:r>
            <a:endParaRPr lang="en-US" sz="2436" dirty="0"/>
          </a:p>
        </p:txBody>
      </p:sp>
      <p:sp>
        <p:nvSpPr>
          <p:cNvPr id="4" name="Text 1"/>
          <p:cNvSpPr/>
          <p:nvPr/>
        </p:nvSpPr>
        <p:spPr>
          <a:xfrm>
            <a:off x="857250" y="1703784"/>
            <a:ext cx="2085975" cy="483989"/>
          </a:xfrm>
          <a:prstGeom prst="rect">
            <a:avLst/>
          </a:prstGeom>
          <a:noFill/>
          <a:ln/>
        </p:spPr>
        <p:txBody>
          <a:bodyPr wrap="none" lIns="0" tIns="0" rIns="0" bIns="0" rtlCol="0" anchor="t">
            <a:spAutoFit/>
          </a:bodyPr>
          <a:lstStyle/>
          <a:p>
            <a:pPr algn="ctr" indent="0" marL="0">
              <a:lnSpc>
                <a:spcPts val="3800"/>
              </a:lnSpc>
              <a:buNone/>
            </a:pPr>
            <a:r>
              <a:rPr lang="en-US" sz="2862" b="1" dirty="0">
                <a:solidFill>
                  <a:srgbClr val="E67E22"/>
                </a:solidFill>
                <a:latin typeface="Inter" pitchFamily="34" charset="0"/>
                <a:ea typeface="Inter" pitchFamily="34" charset="-122"/>
                <a:cs typeface="Inter" pitchFamily="34" charset="-120"/>
              </a:rPr>
              <a:t>01</a:t>
            </a:r>
            <a:endParaRPr lang="en-US" sz="2862" dirty="0"/>
          </a:p>
        </p:txBody>
      </p:sp>
      <p:sp>
        <p:nvSpPr>
          <p:cNvPr id="5" name="Text 2"/>
          <p:cNvSpPr/>
          <p:nvPr/>
        </p:nvSpPr>
        <p:spPr>
          <a:xfrm>
            <a:off x="857250" y="2330648"/>
            <a:ext cx="2085975" cy="346472"/>
          </a:xfrm>
          <a:prstGeom prst="rect">
            <a:avLst/>
          </a:prstGeom>
          <a:noFill/>
          <a:ln/>
        </p:spPr>
        <p:txBody>
          <a:bodyPr wrap="square" lIns="0" tIns="0" rIns="0" bIns="0" rtlCol="0" anchor="t">
            <a:spAutoFit/>
          </a:bodyPr>
          <a:lstStyle/>
          <a:p>
            <a:pPr algn="ctr" indent="0" marL="0">
              <a:lnSpc>
                <a:spcPts val="1400"/>
              </a:lnSpc>
              <a:buNone/>
            </a:pPr>
            <a:r>
              <a:rPr lang="en-US" sz="987" b="1" spc="1" kern="0" dirty="0">
                <a:solidFill>
                  <a:srgbClr val="1A2B3C"/>
                </a:solidFill>
                <a:latin typeface="Montserrat" pitchFamily="34" charset="0"/>
                <a:ea typeface="Montserrat" pitchFamily="34" charset="-122"/>
                <a:cs typeface="Montserrat" pitchFamily="34" charset="-120"/>
              </a:rPr>
              <a:t>SOVEREIGN SUSTAINABILITY</a:t>
            </a:r>
            <a:endParaRPr lang="en-US" sz="987" dirty="0"/>
          </a:p>
        </p:txBody>
      </p:sp>
      <p:sp>
        <p:nvSpPr>
          <p:cNvPr id="6" name="Text 3"/>
          <p:cNvSpPr/>
          <p:nvPr/>
        </p:nvSpPr>
        <p:spPr>
          <a:xfrm>
            <a:off x="857250" y="2784277"/>
            <a:ext cx="2085975" cy="914316"/>
          </a:xfrm>
          <a:prstGeom prst="rect">
            <a:avLst/>
          </a:prstGeom>
          <a:noFill/>
          <a:ln/>
        </p:spPr>
        <p:txBody>
          <a:bodyPr wrap="square" lIns="0" tIns="0" rIns="0" bIns="0" rtlCol="0" anchor="t">
            <a:spAutoFit/>
          </a:bodyPr>
          <a:lstStyle/>
          <a:p>
            <a:pPr algn="ctr" indent="0" marL="0">
              <a:lnSpc>
                <a:spcPts val="1400"/>
              </a:lnSpc>
              <a:buNone/>
            </a:pPr>
            <a:r>
              <a:rPr lang="en-US" sz="834" dirty="0">
                <a:solidFill>
                  <a:srgbClr val="34495E"/>
                </a:solidFill>
                <a:latin typeface="Inter" pitchFamily="34" charset="0"/>
                <a:ea typeface="Inter" pitchFamily="34" charset="-122"/>
                <a:cs typeface="Inter" pitchFamily="34" charset="-120"/>
              </a:rPr>
              <a:t>The defining variable for 2025 is the gap between interest costs and nominal growth rates. High-debt sovereigns must navigate this spread to avoid budget paralysis.</a:t>
            </a:r>
            <a:endParaRPr lang="en-US" sz="834" dirty="0"/>
          </a:p>
        </p:txBody>
      </p:sp>
      <p:sp>
        <p:nvSpPr>
          <p:cNvPr id="7" name="Text 4"/>
          <p:cNvSpPr/>
          <p:nvPr/>
        </p:nvSpPr>
        <p:spPr>
          <a:xfrm>
            <a:off x="3529013" y="1703784"/>
            <a:ext cx="2085975" cy="483989"/>
          </a:xfrm>
          <a:prstGeom prst="rect">
            <a:avLst/>
          </a:prstGeom>
          <a:noFill/>
          <a:ln/>
        </p:spPr>
        <p:txBody>
          <a:bodyPr wrap="none" lIns="0" tIns="0" rIns="0" bIns="0" rtlCol="0" anchor="t">
            <a:spAutoFit/>
          </a:bodyPr>
          <a:lstStyle/>
          <a:p>
            <a:pPr algn="ctr" indent="0" marL="0">
              <a:lnSpc>
                <a:spcPts val="3800"/>
              </a:lnSpc>
              <a:buNone/>
            </a:pPr>
            <a:r>
              <a:rPr lang="en-US" sz="2862" b="1" dirty="0">
                <a:solidFill>
                  <a:srgbClr val="E67E22"/>
                </a:solidFill>
                <a:latin typeface="Inter" pitchFamily="34" charset="0"/>
                <a:ea typeface="Inter" pitchFamily="34" charset="-122"/>
                <a:cs typeface="Inter" pitchFamily="34" charset="-120"/>
              </a:rPr>
              <a:t>02</a:t>
            </a:r>
            <a:endParaRPr lang="en-US" sz="2862" dirty="0"/>
          </a:p>
        </p:txBody>
      </p:sp>
      <p:sp>
        <p:nvSpPr>
          <p:cNvPr id="8" name="Text 5"/>
          <p:cNvSpPr/>
          <p:nvPr/>
        </p:nvSpPr>
        <p:spPr>
          <a:xfrm>
            <a:off x="3529013" y="2330648"/>
            <a:ext cx="2085975" cy="346472"/>
          </a:xfrm>
          <a:prstGeom prst="rect">
            <a:avLst/>
          </a:prstGeom>
          <a:noFill/>
          <a:ln/>
        </p:spPr>
        <p:txBody>
          <a:bodyPr wrap="square" lIns="0" tIns="0" rIns="0" bIns="0" rtlCol="0" anchor="t">
            <a:spAutoFit/>
          </a:bodyPr>
          <a:lstStyle/>
          <a:p>
            <a:pPr algn="ctr" indent="0" marL="0">
              <a:lnSpc>
                <a:spcPts val="1400"/>
              </a:lnSpc>
              <a:buNone/>
            </a:pPr>
            <a:r>
              <a:rPr lang="en-US" sz="987" b="1" spc="1" kern="0" dirty="0">
                <a:solidFill>
                  <a:srgbClr val="1A2B3C"/>
                </a:solidFill>
                <a:latin typeface="Montserrat" pitchFamily="34" charset="0"/>
                <a:ea typeface="Montserrat" pitchFamily="34" charset="-122"/>
                <a:cs typeface="Montserrat" pitchFamily="34" charset="-120"/>
              </a:rPr>
              <a:t>PRIVATE LEVERAGE RISKS</a:t>
            </a:r>
            <a:endParaRPr lang="en-US" sz="987" dirty="0"/>
          </a:p>
        </p:txBody>
      </p:sp>
      <p:sp>
        <p:nvSpPr>
          <p:cNvPr id="9" name="Text 6"/>
          <p:cNvSpPr/>
          <p:nvPr/>
        </p:nvSpPr>
        <p:spPr>
          <a:xfrm>
            <a:off x="3529013" y="2784277"/>
            <a:ext cx="2085975" cy="731453"/>
          </a:xfrm>
          <a:prstGeom prst="rect">
            <a:avLst/>
          </a:prstGeom>
          <a:noFill/>
          <a:ln/>
        </p:spPr>
        <p:txBody>
          <a:bodyPr wrap="square" lIns="0" tIns="0" rIns="0" bIns="0" rtlCol="0" anchor="t">
            <a:spAutoFit/>
          </a:bodyPr>
          <a:lstStyle/>
          <a:p>
            <a:pPr algn="ctr" indent="0" marL="0">
              <a:lnSpc>
                <a:spcPts val="1400"/>
              </a:lnSpc>
              <a:buNone/>
            </a:pPr>
            <a:r>
              <a:rPr lang="en-US" sz="834" dirty="0">
                <a:solidFill>
                  <a:srgbClr val="34495E"/>
                </a:solidFill>
                <a:latin typeface="Inter" pitchFamily="34" charset="0"/>
                <a:ea typeface="Inter" pitchFamily="34" charset="-122"/>
                <a:cs typeface="Inter" pitchFamily="34" charset="-120"/>
              </a:rPr>
              <a:t>Hidden vulnerabilities in corporate and household debt, particularly in China and Brazil, pose significant spillover risks to sovereign balance sheets.</a:t>
            </a:r>
            <a:endParaRPr lang="en-US" sz="834" dirty="0"/>
          </a:p>
        </p:txBody>
      </p:sp>
      <p:sp>
        <p:nvSpPr>
          <p:cNvPr id="10" name="Text 7"/>
          <p:cNvSpPr/>
          <p:nvPr/>
        </p:nvSpPr>
        <p:spPr>
          <a:xfrm>
            <a:off x="6200775" y="1703784"/>
            <a:ext cx="2085975" cy="483989"/>
          </a:xfrm>
          <a:prstGeom prst="rect">
            <a:avLst/>
          </a:prstGeom>
          <a:noFill/>
          <a:ln/>
        </p:spPr>
        <p:txBody>
          <a:bodyPr wrap="none" lIns="0" tIns="0" rIns="0" bIns="0" rtlCol="0" anchor="t">
            <a:spAutoFit/>
          </a:bodyPr>
          <a:lstStyle/>
          <a:p>
            <a:pPr algn="ctr" indent="0" marL="0">
              <a:lnSpc>
                <a:spcPts val="3800"/>
              </a:lnSpc>
              <a:buNone/>
            </a:pPr>
            <a:r>
              <a:rPr lang="en-US" sz="2862" b="1" dirty="0">
                <a:solidFill>
                  <a:srgbClr val="E67E22"/>
                </a:solidFill>
                <a:latin typeface="Inter" pitchFamily="34" charset="0"/>
                <a:ea typeface="Inter" pitchFamily="34" charset="-122"/>
                <a:cs typeface="Inter" pitchFamily="34" charset="-120"/>
              </a:rPr>
              <a:t>03</a:t>
            </a:r>
            <a:endParaRPr lang="en-US" sz="2862" dirty="0"/>
          </a:p>
        </p:txBody>
      </p:sp>
      <p:sp>
        <p:nvSpPr>
          <p:cNvPr id="11" name="Text 8"/>
          <p:cNvSpPr/>
          <p:nvPr/>
        </p:nvSpPr>
        <p:spPr>
          <a:xfrm>
            <a:off x="6200775" y="2330648"/>
            <a:ext cx="2085975" cy="173236"/>
          </a:xfrm>
          <a:prstGeom prst="rect">
            <a:avLst/>
          </a:prstGeom>
          <a:noFill/>
          <a:ln/>
        </p:spPr>
        <p:txBody>
          <a:bodyPr wrap="none" lIns="0" tIns="0" rIns="0" bIns="0" rtlCol="0" anchor="t">
            <a:spAutoFit/>
          </a:bodyPr>
          <a:lstStyle/>
          <a:p>
            <a:pPr algn="ctr" indent="0" marL="0">
              <a:lnSpc>
                <a:spcPts val="1400"/>
              </a:lnSpc>
              <a:buNone/>
            </a:pPr>
            <a:r>
              <a:rPr lang="en-US" sz="987" b="1" spc="1" kern="0" dirty="0">
                <a:solidFill>
                  <a:srgbClr val="1A2B3C"/>
                </a:solidFill>
                <a:latin typeface="Montserrat" pitchFamily="34" charset="0"/>
                <a:ea typeface="Montserrat" pitchFamily="34" charset="-122"/>
                <a:cs typeface="Montserrat" pitchFamily="34" charset="-120"/>
              </a:rPr>
              <a:t>STRATEGIC RESOURCES</a:t>
            </a:r>
            <a:endParaRPr lang="en-US" sz="987" dirty="0"/>
          </a:p>
        </p:txBody>
      </p:sp>
      <p:sp>
        <p:nvSpPr>
          <p:cNvPr id="12" name="Text 9"/>
          <p:cNvSpPr/>
          <p:nvPr/>
        </p:nvSpPr>
        <p:spPr>
          <a:xfrm>
            <a:off x="6200775" y="2611041"/>
            <a:ext cx="2085975" cy="914316"/>
          </a:xfrm>
          <a:prstGeom prst="rect">
            <a:avLst/>
          </a:prstGeom>
          <a:noFill/>
          <a:ln/>
        </p:spPr>
        <p:txBody>
          <a:bodyPr wrap="square" lIns="0" tIns="0" rIns="0" bIns="0" rtlCol="0" anchor="t">
            <a:spAutoFit/>
          </a:bodyPr>
          <a:lstStyle/>
          <a:p>
            <a:pPr algn="ctr" indent="0" marL="0">
              <a:lnSpc>
                <a:spcPts val="1400"/>
              </a:lnSpc>
              <a:buNone/>
            </a:pPr>
            <a:r>
              <a:rPr lang="en-US" sz="834" dirty="0">
                <a:solidFill>
                  <a:srgbClr val="34495E"/>
                </a:solidFill>
                <a:latin typeface="Inter" pitchFamily="34" charset="0"/>
                <a:ea typeface="Inter" pitchFamily="34" charset="-122"/>
                <a:cs typeface="Inter" pitchFamily="34" charset="-120"/>
              </a:rPr>
              <a:t>Comprehensive risk rankings and detailed country-level fiscal breakdowns are available in the accompanying Global Debt Analysis report.</a:t>
            </a:r>
            <a:endParaRPr lang="en-US" sz="834" dirty="0"/>
          </a:p>
        </p:txBody>
      </p:sp>
      <p:sp>
        <p:nvSpPr>
          <p:cNvPr id="13" name="Shape 10"/>
          <p:cNvSpPr/>
          <p:nvPr/>
        </p:nvSpPr>
        <p:spPr>
          <a:xfrm>
            <a:off x="2171700" y="4412968"/>
            <a:ext cx="4800600" cy="305395"/>
          </a:xfrm>
          <a:prstGeom prst="rect">
            <a:avLst/>
          </a:prstGeom>
          <a:solidFill>
            <a:srgbClr val="000000">
              <a:alpha val="0"/>
            </a:srgbClr>
          </a:solidFill>
          <a:ln/>
        </p:spPr>
      </p:sp>
      <p:sp>
        <p:nvSpPr>
          <p:cNvPr id="14" name="Shape 11"/>
          <p:cNvSpPr/>
          <p:nvPr/>
        </p:nvSpPr>
        <p:spPr>
          <a:xfrm>
            <a:off x="2171700" y="4412968"/>
            <a:ext cx="4800600" cy="7144"/>
          </a:xfrm>
          <a:prstGeom prst="rect">
            <a:avLst/>
          </a:prstGeom>
          <a:solidFill>
            <a:srgbClr val="D4E6F1"/>
          </a:solidFill>
          <a:ln/>
        </p:spPr>
      </p:sp>
      <p:sp>
        <p:nvSpPr>
          <p:cNvPr id="15" name="Text 12"/>
          <p:cNvSpPr/>
          <p:nvPr/>
        </p:nvSpPr>
        <p:spPr>
          <a:xfrm>
            <a:off x="2171700" y="4412968"/>
            <a:ext cx="4800600" cy="305395"/>
          </a:xfrm>
          <a:prstGeom prst="rect">
            <a:avLst/>
          </a:prstGeom>
          <a:noFill/>
          <a:ln/>
        </p:spPr>
        <p:txBody>
          <a:bodyPr wrap="square" lIns="0" tIns="170053" rIns="0" bIns="0" rtlCol="0" anchor="t">
            <a:spAutoFit/>
          </a:bodyPr>
          <a:lstStyle/>
          <a:p>
            <a:pPr algn="ctr" indent="0" marL="0">
              <a:lnSpc>
                <a:spcPts val="1200"/>
              </a:lnSpc>
              <a:buNone/>
            </a:pPr>
            <a:r>
              <a:rPr lang="en-US" sz="942" dirty="0">
                <a:solidFill>
                  <a:srgbClr val="2980B9"/>
                </a:solidFill>
                <a:latin typeface="Inter" pitchFamily="34" charset="0"/>
                <a:ea typeface="Inter" pitchFamily="34" charset="-122"/>
                <a:cs typeface="Inter" pitchFamily="34" charset="-120"/>
              </a:rPr>
              <a:t>Global Debt Analysis | Strategic Review 2024-2025</a:t>
            </a:r>
            <a:endParaRPr lang="en-US" sz="94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8001000" cy="364331"/>
          </a:xfrm>
          <a:prstGeom prst="rect">
            <a:avLst/>
          </a:prstGeom>
          <a:solidFill>
            <a:srgbClr val="000000">
              <a:alpha val="0"/>
            </a:srgbClr>
          </a:solidFill>
          <a:ln/>
        </p:spPr>
      </p:sp>
      <p:sp>
        <p:nvSpPr>
          <p:cNvPr id="4" name="Shape 1"/>
          <p:cNvSpPr/>
          <p:nvPr/>
        </p:nvSpPr>
        <p:spPr>
          <a:xfrm>
            <a:off x="571500" y="778669"/>
            <a:ext cx="8001000" cy="14288"/>
          </a:xfrm>
          <a:prstGeom prst="rect">
            <a:avLst/>
          </a:prstGeom>
          <a:solidFill>
            <a:srgbClr val="2980B9"/>
          </a:solidFill>
          <a:ln/>
        </p:spPr>
      </p:sp>
      <p:sp>
        <p:nvSpPr>
          <p:cNvPr id="5" name="Text 2"/>
          <p:cNvSpPr/>
          <p:nvPr/>
        </p:nvSpPr>
        <p:spPr>
          <a:xfrm>
            <a:off x="571500" y="428625"/>
            <a:ext cx="8001000" cy="364331"/>
          </a:xfrm>
          <a:prstGeom prst="rect">
            <a:avLst/>
          </a:prstGeom>
          <a:noFill/>
          <a:ln/>
        </p:spPr>
        <p:txBody>
          <a:bodyPr wrap="none" lIns="0" tIns="0" rIns="0" bIns="8509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Metric Guide: A Unified View of Risk</a:t>
            </a:r>
            <a:endParaRPr lang="en-US" sz="1602" dirty="0"/>
          </a:p>
        </p:txBody>
      </p:sp>
      <p:sp>
        <p:nvSpPr>
          <p:cNvPr id="6" name="Text 3"/>
          <p:cNvSpPr/>
          <p:nvPr/>
        </p:nvSpPr>
        <p:spPr>
          <a:xfrm>
            <a:off x="571500" y="1135856"/>
            <a:ext cx="2324091" cy="173236"/>
          </a:xfrm>
          <a:prstGeom prst="rect">
            <a:avLst/>
          </a:prstGeom>
          <a:noFill/>
          <a:ln/>
        </p:spPr>
        <p:txBody>
          <a:bodyPr wrap="none" lIns="0" tIns="0" rIns="0" bIns="0" rtlCol="0" anchor="t">
            <a:spAutoFit/>
          </a:bodyPr>
          <a:lstStyle/>
          <a:p>
            <a:pPr algn="l" indent="0" marL="0">
              <a:lnSpc>
                <a:spcPts val="1400"/>
              </a:lnSpc>
              <a:buNone/>
            </a:pPr>
            <a:r>
              <a:rPr lang="en-US" sz="987" b="1" spc="1" kern="0" dirty="0">
                <a:solidFill>
                  <a:srgbClr val="E67E22"/>
                </a:solidFill>
                <a:latin typeface="Montserrat" pitchFamily="34" charset="0"/>
                <a:ea typeface="Montserrat" pitchFamily="34" charset="-122"/>
                <a:cs typeface="Montserrat" pitchFamily="34" charset="-120"/>
              </a:rPr>
              <a:t>TOTAL GROSS DEBT</a:t>
            </a:r>
            <a:endParaRPr lang="en-US" sz="987" dirty="0"/>
          </a:p>
        </p:txBody>
      </p:sp>
      <p:sp>
        <p:nvSpPr>
          <p:cNvPr id="7" name="Text 4"/>
          <p:cNvSpPr/>
          <p:nvPr/>
        </p:nvSpPr>
        <p:spPr>
          <a:xfrm>
            <a:off x="571500" y="1451967"/>
            <a:ext cx="2324091" cy="914316"/>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34495E"/>
                </a:solidFill>
                <a:latin typeface="Inter" pitchFamily="34" charset="0"/>
                <a:ea typeface="Inter" pitchFamily="34" charset="-122"/>
                <a:cs typeface="Inter" pitchFamily="34" charset="-120"/>
              </a:rPr>
              <a:t>Integrates public and private debt to identify vulnerabilities in households and firms. Ensures a country doesn't look safe merely because sovereign debt is modest while the private sector is overextended.</a:t>
            </a:r>
            <a:endParaRPr lang="en-US" sz="834" dirty="0"/>
          </a:p>
        </p:txBody>
      </p:sp>
      <p:sp>
        <p:nvSpPr>
          <p:cNvPr id="8" name="Shape 5"/>
          <p:cNvSpPr/>
          <p:nvPr/>
        </p:nvSpPr>
        <p:spPr>
          <a:xfrm>
            <a:off x="571500" y="2509158"/>
            <a:ext cx="1741289" cy="192881"/>
          </a:xfrm>
          <a:prstGeom prst="rect">
            <a:avLst/>
          </a:prstGeom>
          <a:solidFill>
            <a:srgbClr val="1A2B3C"/>
          </a:solidFill>
          <a:ln/>
        </p:spPr>
      </p:sp>
      <p:sp>
        <p:nvSpPr>
          <p:cNvPr id="9" name="Text 6"/>
          <p:cNvSpPr/>
          <p:nvPr/>
        </p:nvSpPr>
        <p:spPr>
          <a:xfrm>
            <a:off x="571500" y="2509158"/>
            <a:ext cx="1741289" cy="192881"/>
          </a:xfrm>
          <a:prstGeom prst="rect">
            <a:avLst/>
          </a:prstGeom>
          <a:noFill/>
          <a:ln/>
        </p:spPr>
        <p:txBody>
          <a:bodyPr wrap="square" lIns="127508" tIns="85090" rIns="127508" bIns="0" rtlCol="0" anchor="t">
            <a:spAutoFit/>
          </a:bodyPr>
          <a:lstStyle/>
          <a:p>
            <a:pPr algn="l" indent="0" marL="0">
              <a:lnSpc>
                <a:spcPts val="900"/>
              </a:lnSpc>
              <a:buNone/>
            </a:pPr>
            <a:r>
              <a:rPr lang="en-US" sz="727" dirty="0">
                <a:solidFill>
                  <a:srgbClr val="F4F7F9"/>
                </a:solidFill>
                <a:latin typeface="Inter" pitchFamily="34" charset="0"/>
                <a:ea typeface="Inter" pitchFamily="34" charset="-122"/>
                <a:cs typeface="Inter" pitchFamily="34" charset="-120"/>
              </a:rPr>
              <a:t>Public + Household + Corporate</a:t>
            </a:r>
            <a:endParaRPr lang="en-US" sz="727" dirty="0"/>
          </a:p>
        </p:txBody>
      </p:sp>
      <p:sp>
        <p:nvSpPr>
          <p:cNvPr id="10" name="Text 7"/>
          <p:cNvSpPr/>
          <p:nvPr/>
        </p:nvSpPr>
        <p:spPr>
          <a:xfrm>
            <a:off x="3338503" y="1135856"/>
            <a:ext cx="2324091" cy="173236"/>
          </a:xfrm>
          <a:prstGeom prst="rect">
            <a:avLst/>
          </a:prstGeom>
          <a:noFill/>
          <a:ln/>
        </p:spPr>
        <p:txBody>
          <a:bodyPr wrap="none" lIns="0" tIns="0" rIns="0" bIns="0" rtlCol="0" anchor="t">
            <a:spAutoFit/>
          </a:bodyPr>
          <a:lstStyle/>
          <a:p>
            <a:pPr algn="l" indent="0" marL="0">
              <a:lnSpc>
                <a:spcPts val="1400"/>
              </a:lnSpc>
              <a:buNone/>
            </a:pPr>
            <a:r>
              <a:rPr lang="en-US" sz="987" b="1" spc="1" kern="0" dirty="0">
                <a:solidFill>
                  <a:srgbClr val="E67E22"/>
                </a:solidFill>
                <a:latin typeface="Montserrat" pitchFamily="34" charset="0"/>
                <a:ea typeface="Montserrat" pitchFamily="34" charset="-122"/>
                <a:cs typeface="Montserrat" pitchFamily="34" charset="-120"/>
              </a:rPr>
              <a:t>PUBLIC DEBT-TO-GDP</a:t>
            </a:r>
            <a:endParaRPr lang="en-US" sz="987" dirty="0"/>
          </a:p>
        </p:txBody>
      </p:sp>
      <p:sp>
        <p:nvSpPr>
          <p:cNvPr id="11" name="Text 8"/>
          <p:cNvSpPr/>
          <p:nvPr/>
        </p:nvSpPr>
        <p:spPr>
          <a:xfrm>
            <a:off x="3338503" y="1451967"/>
            <a:ext cx="2324091" cy="731453"/>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34495E"/>
                </a:solidFill>
                <a:latin typeface="Inter" pitchFamily="34" charset="0"/>
                <a:ea typeface="Inter" pitchFamily="34" charset="-122"/>
                <a:cs typeface="Inter" pitchFamily="34" charset="-120"/>
              </a:rPr>
              <a:t>The primary sovereign sustainability ratio. We pair this with the interest bill to ensure the ratio does not float free of the actual financing burden on the national budget.</a:t>
            </a:r>
            <a:endParaRPr lang="en-US" sz="834" dirty="0"/>
          </a:p>
        </p:txBody>
      </p:sp>
      <p:sp>
        <p:nvSpPr>
          <p:cNvPr id="12" name="Shape 9"/>
          <p:cNvSpPr/>
          <p:nvPr/>
        </p:nvSpPr>
        <p:spPr>
          <a:xfrm>
            <a:off x="3338503" y="2326295"/>
            <a:ext cx="1214438" cy="192881"/>
          </a:xfrm>
          <a:prstGeom prst="rect">
            <a:avLst/>
          </a:prstGeom>
          <a:solidFill>
            <a:srgbClr val="1A2B3C"/>
          </a:solidFill>
          <a:ln/>
        </p:spPr>
      </p:sp>
      <p:sp>
        <p:nvSpPr>
          <p:cNvPr id="13" name="Text 10"/>
          <p:cNvSpPr/>
          <p:nvPr/>
        </p:nvSpPr>
        <p:spPr>
          <a:xfrm>
            <a:off x="3338503" y="2326295"/>
            <a:ext cx="1214438" cy="192881"/>
          </a:xfrm>
          <a:prstGeom prst="rect">
            <a:avLst/>
          </a:prstGeom>
          <a:noFill/>
          <a:ln/>
        </p:spPr>
        <p:txBody>
          <a:bodyPr wrap="square" lIns="127508" tIns="85090" rIns="127508" bIns="0" rtlCol="0" anchor="t">
            <a:spAutoFit/>
          </a:bodyPr>
          <a:lstStyle/>
          <a:p>
            <a:pPr algn="l" indent="0" marL="0">
              <a:lnSpc>
                <a:spcPts val="900"/>
              </a:lnSpc>
              <a:buNone/>
            </a:pPr>
            <a:r>
              <a:rPr lang="en-US" sz="727" dirty="0">
                <a:solidFill>
                  <a:srgbClr val="F4F7F9"/>
                </a:solidFill>
                <a:latin typeface="Inter" pitchFamily="34" charset="0"/>
                <a:ea typeface="Inter" pitchFamily="34" charset="-122"/>
                <a:cs typeface="Inter" pitchFamily="34" charset="-120"/>
              </a:rPr>
              <a:t>Sustainability Anchor</a:t>
            </a:r>
            <a:endParaRPr lang="en-US" sz="727" dirty="0"/>
          </a:p>
        </p:txBody>
      </p:sp>
      <p:sp>
        <p:nvSpPr>
          <p:cNvPr id="14" name="Text 11"/>
          <p:cNvSpPr/>
          <p:nvPr/>
        </p:nvSpPr>
        <p:spPr>
          <a:xfrm>
            <a:off x="6105506" y="1135856"/>
            <a:ext cx="2324091" cy="173236"/>
          </a:xfrm>
          <a:prstGeom prst="rect">
            <a:avLst/>
          </a:prstGeom>
          <a:noFill/>
          <a:ln/>
        </p:spPr>
        <p:txBody>
          <a:bodyPr wrap="none" lIns="0" tIns="0" rIns="0" bIns="0" rtlCol="0" anchor="t">
            <a:spAutoFit/>
          </a:bodyPr>
          <a:lstStyle/>
          <a:p>
            <a:pPr algn="l" indent="0" marL="0">
              <a:lnSpc>
                <a:spcPts val="1400"/>
              </a:lnSpc>
              <a:buNone/>
            </a:pPr>
            <a:r>
              <a:rPr lang="en-US" sz="987" b="1" spc="1" kern="0" dirty="0">
                <a:solidFill>
                  <a:srgbClr val="E67E22"/>
                </a:solidFill>
                <a:latin typeface="Montserrat" pitchFamily="34" charset="0"/>
                <a:ea typeface="Montserrat" pitchFamily="34" charset="-122"/>
                <a:cs typeface="Montserrat" pitchFamily="34" charset="-120"/>
              </a:rPr>
              <a:t>DEBT SERVICE PRESSURE</a:t>
            </a:r>
            <a:endParaRPr lang="en-US" sz="987" dirty="0"/>
          </a:p>
        </p:txBody>
      </p:sp>
      <p:sp>
        <p:nvSpPr>
          <p:cNvPr id="15" name="Text 12"/>
          <p:cNvSpPr/>
          <p:nvPr/>
        </p:nvSpPr>
        <p:spPr>
          <a:xfrm>
            <a:off x="6105506" y="1451967"/>
            <a:ext cx="2324091" cy="914316"/>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34495E"/>
                </a:solidFill>
                <a:latin typeface="Inter" pitchFamily="34" charset="0"/>
                <a:ea typeface="Inter" pitchFamily="34" charset="-122"/>
                <a:cs typeface="Inter" pitchFamily="34" charset="-120"/>
              </a:rPr>
              <a:t>The bridge between a large debt stock and actual budget stress. This is often the most urgent variable for lower-income sovereigns where cash flow is prioritized over stock levels.</a:t>
            </a:r>
            <a:endParaRPr lang="en-US" sz="834" dirty="0"/>
          </a:p>
        </p:txBody>
      </p:sp>
      <p:sp>
        <p:nvSpPr>
          <p:cNvPr id="16" name="Shape 13"/>
          <p:cNvSpPr/>
          <p:nvPr/>
        </p:nvSpPr>
        <p:spPr>
          <a:xfrm>
            <a:off x="6105506" y="2509158"/>
            <a:ext cx="1291233" cy="192881"/>
          </a:xfrm>
          <a:prstGeom prst="rect">
            <a:avLst/>
          </a:prstGeom>
          <a:solidFill>
            <a:srgbClr val="1A2B3C"/>
          </a:solidFill>
          <a:ln/>
        </p:spPr>
      </p:sp>
      <p:sp>
        <p:nvSpPr>
          <p:cNvPr id="17" name="Text 14"/>
          <p:cNvSpPr/>
          <p:nvPr/>
        </p:nvSpPr>
        <p:spPr>
          <a:xfrm>
            <a:off x="6105506" y="2509158"/>
            <a:ext cx="1291233" cy="192881"/>
          </a:xfrm>
          <a:prstGeom prst="rect">
            <a:avLst/>
          </a:prstGeom>
          <a:noFill/>
          <a:ln/>
        </p:spPr>
        <p:txBody>
          <a:bodyPr wrap="square" lIns="127508" tIns="85090" rIns="127508" bIns="0" rtlCol="0" anchor="t">
            <a:spAutoFit/>
          </a:bodyPr>
          <a:lstStyle/>
          <a:p>
            <a:pPr algn="l" indent="0" marL="0">
              <a:lnSpc>
                <a:spcPts val="900"/>
              </a:lnSpc>
              <a:buNone/>
            </a:pPr>
            <a:r>
              <a:rPr lang="en-US" sz="727" dirty="0">
                <a:solidFill>
                  <a:srgbClr val="F4F7F9"/>
                </a:solidFill>
                <a:latin typeface="Inter" pitchFamily="34" charset="0"/>
                <a:ea typeface="Inter" pitchFamily="34" charset="-122"/>
                <a:cs typeface="Inter" pitchFamily="34" charset="-120"/>
              </a:rPr>
              <a:t>Budget Stress Variable</a:t>
            </a:r>
            <a:endParaRPr lang="en-US" sz="72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3200400" cy="4714875"/>
          </a:xfrm>
          <a:prstGeom prst="rect">
            <a:avLst/>
          </a:prstGeom>
          <a:solidFill>
            <a:srgbClr val="000000">
              <a:alpha val="0"/>
            </a:srgbClr>
          </a:solidFill>
          <a:ln/>
        </p:spPr>
      </p:sp>
      <p:sp>
        <p:nvSpPr>
          <p:cNvPr id="4" name="Shape 1"/>
          <p:cNvSpPr/>
          <p:nvPr/>
        </p:nvSpPr>
        <p:spPr>
          <a:xfrm>
            <a:off x="3757613" y="428625"/>
            <a:ext cx="14288" cy="4714875"/>
          </a:xfrm>
          <a:prstGeom prst="rect">
            <a:avLst/>
          </a:prstGeom>
          <a:solidFill>
            <a:srgbClr val="2980B9"/>
          </a:solidFill>
          <a:ln/>
        </p:spPr>
      </p:sp>
      <p:sp>
        <p:nvSpPr>
          <p:cNvPr id="5" name="Text 2"/>
          <p:cNvSpPr/>
          <p:nvPr/>
        </p:nvSpPr>
        <p:spPr>
          <a:xfrm>
            <a:off x="571500" y="428625"/>
            <a:ext cx="2914650" cy="278606"/>
          </a:xfrm>
          <a:prstGeom prst="rect">
            <a:avLst/>
          </a:prstGeom>
          <a:noFill/>
          <a:ln/>
        </p:spPr>
        <p:txBody>
          <a:bodyPr wrap="none" lIns="0" tIns="0" rIns="0" bIns="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Brazil: Fiscal Channels</a:t>
            </a:r>
            <a:endParaRPr lang="en-US" sz="1602" dirty="0"/>
          </a:p>
        </p:txBody>
      </p:sp>
      <p:sp>
        <p:nvSpPr>
          <p:cNvPr id="6" name="Text 3"/>
          <p:cNvSpPr/>
          <p:nvPr/>
        </p:nvSpPr>
        <p:spPr>
          <a:xfrm>
            <a:off x="571500" y="992981"/>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88.5%</a:t>
            </a:r>
            <a:endParaRPr lang="en-US" sz="3294" dirty="0"/>
          </a:p>
        </p:txBody>
      </p:sp>
      <p:sp>
        <p:nvSpPr>
          <p:cNvPr id="7" name="Text 4"/>
          <p:cNvSpPr/>
          <p:nvPr/>
        </p:nvSpPr>
        <p:spPr>
          <a:xfrm>
            <a:off x="571500" y="1450181"/>
            <a:ext cx="1339453"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PUBLIC DEBT / GDP</a:t>
            </a:r>
            <a:endParaRPr lang="en-US" sz="942" dirty="0"/>
          </a:p>
        </p:txBody>
      </p:sp>
      <p:sp>
        <p:nvSpPr>
          <p:cNvPr id="8" name="Text 5"/>
          <p:cNvSpPr/>
          <p:nvPr/>
        </p:nvSpPr>
        <p:spPr>
          <a:xfrm>
            <a:off x="571500" y="1891308"/>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24.5%</a:t>
            </a:r>
            <a:endParaRPr lang="en-US" sz="3294" dirty="0"/>
          </a:p>
        </p:txBody>
      </p:sp>
      <p:sp>
        <p:nvSpPr>
          <p:cNvPr id="9" name="Text 6"/>
          <p:cNvSpPr/>
          <p:nvPr/>
        </p:nvSpPr>
        <p:spPr>
          <a:xfrm>
            <a:off x="571500" y="2348508"/>
            <a:ext cx="209490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INTEREST SHARE OF REVENUE</a:t>
            </a:r>
            <a:endParaRPr lang="en-US" sz="942" dirty="0"/>
          </a:p>
        </p:txBody>
      </p:sp>
      <p:sp>
        <p:nvSpPr>
          <p:cNvPr id="10" name="Text 7"/>
          <p:cNvSpPr/>
          <p:nvPr/>
        </p:nvSpPr>
        <p:spPr>
          <a:xfrm>
            <a:off x="571500" y="2789634"/>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42.0%</a:t>
            </a:r>
            <a:endParaRPr lang="en-US" sz="3294" dirty="0"/>
          </a:p>
        </p:txBody>
      </p:sp>
      <p:sp>
        <p:nvSpPr>
          <p:cNvPr id="11" name="Text 8"/>
          <p:cNvSpPr/>
          <p:nvPr/>
        </p:nvSpPr>
        <p:spPr>
          <a:xfrm>
            <a:off x="571500" y="3246834"/>
            <a:ext cx="190559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DEBT SERVICE TO REVENUE</a:t>
            </a:r>
            <a:endParaRPr lang="en-US" sz="942" dirty="0"/>
          </a:p>
        </p:txBody>
      </p:sp>
      <p:sp>
        <p:nvSpPr>
          <p:cNvPr id="12" name="Text 9"/>
          <p:cNvSpPr/>
          <p:nvPr/>
        </p:nvSpPr>
        <p:spPr>
          <a:xfrm>
            <a:off x="4200525" y="428625"/>
            <a:ext cx="4371975" cy="208955"/>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2980B9"/>
                </a:solidFill>
                <a:latin typeface="Montserrat" pitchFamily="34" charset="0"/>
                <a:ea typeface="Montserrat" pitchFamily="34" charset="-122"/>
                <a:cs typeface="Montserrat" pitchFamily="34" charset="-120"/>
              </a:rPr>
              <a:t>Fiscal Channels Under High Real Rates</a:t>
            </a:r>
            <a:endParaRPr lang="en-US" sz="1193" dirty="0"/>
          </a:p>
        </p:txBody>
      </p:sp>
      <p:sp>
        <p:nvSpPr>
          <p:cNvPr id="13" name="Text 10"/>
          <p:cNvSpPr/>
          <p:nvPr/>
        </p:nvSpPr>
        <p:spPr>
          <a:xfrm>
            <a:off x="4200525" y="78045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Brazil's economic narrative is currently dominated by the rapid impact of high real interest rates on the fiscal channel. While sovereign debt levels are high for an emerging market, the deeper challenge lies in the tug-of-war between household leverage and growth expectations.</a:t>
            </a:r>
            <a:endParaRPr lang="en-US" sz="942" dirty="0"/>
          </a:p>
        </p:txBody>
      </p:sp>
      <p:sp>
        <p:nvSpPr>
          <p:cNvPr id="14" name="Text 11"/>
          <p:cNvSpPr/>
          <p:nvPr/>
        </p:nvSpPr>
        <p:spPr>
          <a:xfrm>
            <a:off x="4200525" y="1869095"/>
            <a:ext cx="4371975" cy="655746"/>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The depth of the domestic funding market provides some stability, but sensitivity to commodity cycles remains a persistent risk factor for debt sustainability.</a:t>
            </a:r>
            <a:endParaRPr lang="en-US" sz="942" dirty="0"/>
          </a:p>
        </p:txBody>
      </p:sp>
      <p:sp>
        <p:nvSpPr>
          <p:cNvPr id="15" name="Shape 12"/>
          <p:cNvSpPr/>
          <p:nvPr/>
        </p:nvSpPr>
        <p:spPr>
          <a:xfrm>
            <a:off x="4200525" y="2739154"/>
            <a:ext cx="4371975" cy="591145"/>
          </a:xfrm>
          <a:prstGeom prst="rect">
            <a:avLst/>
          </a:prstGeom>
          <a:solidFill>
            <a:srgbClr val="E67E22">
              <a:alpha val="10000"/>
            </a:srgbClr>
          </a:solidFill>
          <a:ln/>
        </p:spPr>
      </p:sp>
      <p:sp>
        <p:nvSpPr>
          <p:cNvPr id="16" name="Shape 13"/>
          <p:cNvSpPr/>
          <p:nvPr/>
        </p:nvSpPr>
        <p:spPr>
          <a:xfrm>
            <a:off x="4200525" y="2739154"/>
            <a:ext cx="28575" cy="591145"/>
          </a:xfrm>
          <a:prstGeom prst="rect">
            <a:avLst/>
          </a:prstGeom>
          <a:solidFill>
            <a:srgbClr val="E67E22"/>
          </a:solidFill>
          <a:ln/>
        </p:spPr>
      </p:sp>
      <p:sp>
        <p:nvSpPr>
          <p:cNvPr id="17" name="Text 14"/>
          <p:cNvSpPr/>
          <p:nvPr/>
        </p:nvSpPr>
        <p:spPr>
          <a:xfrm>
            <a:off x="4343400" y="2882029"/>
            <a:ext cx="40862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TOP CONCERN</a:t>
            </a:r>
            <a:endParaRPr lang="en-US" sz="784" dirty="0"/>
          </a:p>
        </p:txBody>
      </p:sp>
      <p:sp>
        <p:nvSpPr>
          <p:cNvPr id="18" name="Text 15"/>
          <p:cNvSpPr/>
          <p:nvPr/>
        </p:nvSpPr>
        <p:spPr>
          <a:xfrm>
            <a:off x="4343400" y="3055265"/>
            <a:ext cx="4086225" cy="275034"/>
          </a:xfrm>
          <a:prstGeom prst="rect">
            <a:avLst/>
          </a:prstGeom>
          <a:noFill/>
          <a:ln/>
        </p:spPr>
        <p:txBody>
          <a:bodyPr wrap="square" lIns="0" tIns="0" rIns="0" bIns="0" rtlCol="0" anchor="t">
            <a:spAutoFit/>
          </a:bodyPr>
          <a:lstStyle/>
          <a:p>
            <a:pPr algn="l" indent="0" marL="0">
              <a:lnSpc>
                <a:spcPts val="1100"/>
              </a:lnSpc>
              <a:buNone/>
            </a:pPr>
            <a:r>
              <a:rPr lang="en-US" sz="834" dirty="0">
                <a:solidFill>
                  <a:srgbClr val="34495E"/>
                </a:solidFill>
                <a:latin typeface="Inter" pitchFamily="34" charset="0"/>
                <a:ea typeface="Inter" pitchFamily="34" charset="-122"/>
                <a:cs typeface="Inter" pitchFamily="34" charset="-120"/>
              </a:rPr>
              <a:t>Commodity-cycle sensitivity and domestic funding market depth constraints in a high-rate environment.</a:t>
            </a:r>
            <a:endParaRPr lang="en-US" sz="834"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3200400" cy="4714875"/>
          </a:xfrm>
          <a:prstGeom prst="rect">
            <a:avLst/>
          </a:prstGeom>
          <a:solidFill>
            <a:srgbClr val="000000">
              <a:alpha val="0"/>
            </a:srgbClr>
          </a:solidFill>
          <a:ln/>
        </p:spPr>
      </p:sp>
      <p:sp>
        <p:nvSpPr>
          <p:cNvPr id="4" name="Shape 1"/>
          <p:cNvSpPr/>
          <p:nvPr/>
        </p:nvSpPr>
        <p:spPr>
          <a:xfrm>
            <a:off x="3757613" y="428625"/>
            <a:ext cx="14288" cy="4714875"/>
          </a:xfrm>
          <a:prstGeom prst="rect">
            <a:avLst/>
          </a:prstGeom>
          <a:solidFill>
            <a:srgbClr val="2980B9"/>
          </a:solidFill>
          <a:ln/>
        </p:spPr>
      </p:sp>
      <p:sp>
        <p:nvSpPr>
          <p:cNvPr id="5" name="Text 2"/>
          <p:cNvSpPr/>
          <p:nvPr/>
        </p:nvSpPr>
        <p:spPr>
          <a:xfrm>
            <a:off x="571500" y="428625"/>
            <a:ext cx="2914650" cy="278606"/>
          </a:xfrm>
          <a:prstGeom prst="rect">
            <a:avLst/>
          </a:prstGeom>
          <a:noFill/>
          <a:ln/>
        </p:spPr>
        <p:txBody>
          <a:bodyPr wrap="none" lIns="0" tIns="0" rIns="0" bIns="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China: Private Credit</a:t>
            </a:r>
            <a:endParaRPr lang="en-US" sz="1602" dirty="0"/>
          </a:p>
        </p:txBody>
      </p:sp>
      <p:sp>
        <p:nvSpPr>
          <p:cNvPr id="6" name="Text 3"/>
          <p:cNvSpPr/>
          <p:nvPr/>
        </p:nvSpPr>
        <p:spPr>
          <a:xfrm>
            <a:off x="571500" y="992981"/>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141.0%</a:t>
            </a:r>
            <a:endParaRPr lang="en-US" sz="3294" dirty="0"/>
          </a:p>
        </p:txBody>
      </p:sp>
      <p:sp>
        <p:nvSpPr>
          <p:cNvPr id="7" name="Text 4"/>
          <p:cNvSpPr/>
          <p:nvPr/>
        </p:nvSpPr>
        <p:spPr>
          <a:xfrm>
            <a:off x="571500" y="1450181"/>
            <a:ext cx="202882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CORPORATE LEVERAGE / GDP</a:t>
            </a:r>
            <a:endParaRPr lang="en-US" sz="942" dirty="0"/>
          </a:p>
        </p:txBody>
      </p:sp>
      <p:sp>
        <p:nvSpPr>
          <p:cNvPr id="8" name="Text 5"/>
          <p:cNvSpPr/>
          <p:nvPr/>
        </p:nvSpPr>
        <p:spPr>
          <a:xfrm>
            <a:off x="571500" y="1891308"/>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64.0%</a:t>
            </a:r>
            <a:endParaRPr lang="en-US" sz="3294" dirty="0"/>
          </a:p>
        </p:txBody>
      </p:sp>
      <p:sp>
        <p:nvSpPr>
          <p:cNvPr id="9" name="Text 6"/>
          <p:cNvSpPr/>
          <p:nvPr/>
        </p:nvSpPr>
        <p:spPr>
          <a:xfrm>
            <a:off x="571500" y="2348508"/>
            <a:ext cx="2064544"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HOUSEHOLD LEVERAGE / GDP</a:t>
            </a:r>
            <a:endParaRPr lang="en-US" sz="942" dirty="0"/>
          </a:p>
        </p:txBody>
      </p:sp>
      <p:sp>
        <p:nvSpPr>
          <p:cNvPr id="10" name="Text 7"/>
          <p:cNvSpPr/>
          <p:nvPr/>
        </p:nvSpPr>
        <p:spPr>
          <a:xfrm>
            <a:off x="571500" y="2789634"/>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87.0%</a:t>
            </a:r>
            <a:endParaRPr lang="en-US" sz="3294" dirty="0"/>
          </a:p>
        </p:txBody>
      </p:sp>
      <p:sp>
        <p:nvSpPr>
          <p:cNvPr id="11" name="Text 8"/>
          <p:cNvSpPr/>
          <p:nvPr/>
        </p:nvSpPr>
        <p:spPr>
          <a:xfrm>
            <a:off x="571500" y="3246834"/>
            <a:ext cx="1339453"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PUBLIC DEBT / GDP</a:t>
            </a:r>
            <a:endParaRPr lang="en-US" sz="942" dirty="0"/>
          </a:p>
        </p:txBody>
      </p:sp>
      <p:sp>
        <p:nvSpPr>
          <p:cNvPr id="12" name="Text 9"/>
          <p:cNvSpPr/>
          <p:nvPr/>
        </p:nvSpPr>
        <p:spPr>
          <a:xfrm>
            <a:off x="4200525" y="428625"/>
            <a:ext cx="4371975" cy="208955"/>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2980B9"/>
                </a:solidFill>
                <a:latin typeface="Montserrat" pitchFamily="34" charset="0"/>
                <a:ea typeface="Montserrat" pitchFamily="34" charset="-122"/>
                <a:cs typeface="Montserrat" pitchFamily="34" charset="-120"/>
              </a:rPr>
              <a:t>Private Credit and the Property Unwind</a:t>
            </a:r>
            <a:endParaRPr lang="en-US" sz="1193" dirty="0"/>
          </a:p>
        </p:txBody>
      </p:sp>
      <p:sp>
        <p:nvSpPr>
          <p:cNvPr id="13" name="Text 10"/>
          <p:cNvSpPr/>
          <p:nvPr/>
        </p:nvSpPr>
        <p:spPr>
          <a:xfrm>
            <a:off x="4200525" y="78045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China’s global weight comes from the size of the private-credit machine and the property unwind rather than a single sovereign headline number. The non-financial corporate debt, heavily influenced by Local Government Financing Vehicles (LGFVs), remains a primary concern.</a:t>
            </a:r>
            <a:endParaRPr lang="en-US" sz="942" dirty="0"/>
          </a:p>
        </p:txBody>
      </p:sp>
      <p:sp>
        <p:nvSpPr>
          <p:cNvPr id="14" name="Text 11"/>
          <p:cNvSpPr/>
          <p:nvPr/>
        </p:nvSpPr>
        <p:spPr>
          <a:xfrm>
            <a:off x="4200525" y="1869095"/>
            <a:ext cx="4371975" cy="655746"/>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The ongoing property-sector leverage unwinding is the central macroeconomic challenge, as it impacts both household wealth and corporate debt rollover capabilities.</a:t>
            </a:r>
            <a:endParaRPr lang="en-US" sz="942" dirty="0"/>
          </a:p>
        </p:txBody>
      </p:sp>
      <p:sp>
        <p:nvSpPr>
          <p:cNvPr id="15" name="Shape 12"/>
          <p:cNvSpPr/>
          <p:nvPr/>
        </p:nvSpPr>
        <p:spPr>
          <a:xfrm>
            <a:off x="4200525" y="2739154"/>
            <a:ext cx="4371975" cy="591145"/>
          </a:xfrm>
          <a:prstGeom prst="rect">
            <a:avLst/>
          </a:prstGeom>
          <a:solidFill>
            <a:srgbClr val="E67E22">
              <a:alpha val="10000"/>
            </a:srgbClr>
          </a:solidFill>
          <a:ln/>
        </p:spPr>
      </p:sp>
      <p:sp>
        <p:nvSpPr>
          <p:cNvPr id="16" name="Shape 13"/>
          <p:cNvSpPr/>
          <p:nvPr/>
        </p:nvSpPr>
        <p:spPr>
          <a:xfrm>
            <a:off x="4200525" y="2739154"/>
            <a:ext cx="28575" cy="591145"/>
          </a:xfrm>
          <a:prstGeom prst="rect">
            <a:avLst/>
          </a:prstGeom>
          <a:solidFill>
            <a:srgbClr val="E67E22"/>
          </a:solidFill>
          <a:ln/>
        </p:spPr>
      </p:sp>
      <p:sp>
        <p:nvSpPr>
          <p:cNvPr id="17" name="Text 14"/>
          <p:cNvSpPr/>
          <p:nvPr/>
        </p:nvSpPr>
        <p:spPr>
          <a:xfrm>
            <a:off x="4343400" y="2882029"/>
            <a:ext cx="40862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TOP CONCERN</a:t>
            </a:r>
            <a:endParaRPr lang="en-US" sz="784" dirty="0"/>
          </a:p>
        </p:txBody>
      </p:sp>
      <p:sp>
        <p:nvSpPr>
          <p:cNvPr id="18" name="Text 15"/>
          <p:cNvSpPr/>
          <p:nvPr/>
        </p:nvSpPr>
        <p:spPr>
          <a:xfrm>
            <a:off x="4343400" y="3055265"/>
            <a:ext cx="4086225" cy="275034"/>
          </a:xfrm>
          <a:prstGeom prst="rect">
            <a:avLst/>
          </a:prstGeom>
          <a:noFill/>
          <a:ln/>
        </p:spPr>
        <p:txBody>
          <a:bodyPr wrap="square" lIns="0" tIns="0" rIns="0" bIns="0" rtlCol="0" anchor="t">
            <a:spAutoFit/>
          </a:bodyPr>
          <a:lstStyle/>
          <a:p>
            <a:pPr algn="l" indent="0" marL="0">
              <a:lnSpc>
                <a:spcPts val="1100"/>
              </a:lnSpc>
              <a:buNone/>
            </a:pPr>
            <a:r>
              <a:rPr lang="en-US" sz="834" dirty="0">
                <a:solidFill>
                  <a:srgbClr val="34495E"/>
                </a:solidFill>
                <a:latin typeface="Inter" pitchFamily="34" charset="0"/>
                <a:ea typeface="Inter" pitchFamily="34" charset="-122"/>
                <a:cs typeface="Inter" pitchFamily="34" charset="-120"/>
              </a:rPr>
              <a:t>Property-sector leverage and the sustainability of corporate debt rollover in a slowing growth environment.</a:t>
            </a:r>
            <a:endParaRPr lang="en-US" sz="834"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3200400" cy="4714875"/>
          </a:xfrm>
          <a:prstGeom prst="rect">
            <a:avLst/>
          </a:prstGeom>
          <a:solidFill>
            <a:srgbClr val="000000">
              <a:alpha val="0"/>
            </a:srgbClr>
          </a:solidFill>
          <a:ln/>
        </p:spPr>
      </p:sp>
      <p:sp>
        <p:nvSpPr>
          <p:cNvPr id="4" name="Shape 1"/>
          <p:cNvSpPr/>
          <p:nvPr/>
        </p:nvSpPr>
        <p:spPr>
          <a:xfrm>
            <a:off x="3757613" y="428625"/>
            <a:ext cx="14288" cy="4714875"/>
          </a:xfrm>
          <a:prstGeom prst="rect">
            <a:avLst/>
          </a:prstGeom>
          <a:solidFill>
            <a:srgbClr val="2980B9"/>
          </a:solidFill>
          <a:ln/>
        </p:spPr>
      </p:sp>
      <p:sp>
        <p:nvSpPr>
          <p:cNvPr id="5" name="Text 2"/>
          <p:cNvSpPr/>
          <p:nvPr/>
        </p:nvSpPr>
        <p:spPr>
          <a:xfrm>
            <a:off x="571500" y="428625"/>
            <a:ext cx="2914650" cy="557213"/>
          </a:xfrm>
          <a:prstGeom prst="rect">
            <a:avLst/>
          </a:prstGeom>
          <a:noFill/>
          <a:ln/>
        </p:spPr>
        <p:txBody>
          <a:bodyPr wrap="square" lIns="0" tIns="0" rIns="0" bIns="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Ghana: Post-Restructuring</a:t>
            </a:r>
            <a:endParaRPr lang="en-US" sz="1602" dirty="0"/>
          </a:p>
        </p:txBody>
      </p:sp>
      <p:sp>
        <p:nvSpPr>
          <p:cNvPr id="6" name="Text 3"/>
          <p:cNvSpPr/>
          <p:nvPr/>
        </p:nvSpPr>
        <p:spPr>
          <a:xfrm>
            <a:off x="571500" y="1271588"/>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84.0%</a:t>
            </a:r>
            <a:endParaRPr lang="en-US" sz="3294" dirty="0"/>
          </a:p>
        </p:txBody>
      </p:sp>
      <p:sp>
        <p:nvSpPr>
          <p:cNvPr id="7" name="Text 4"/>
          <p:cNvSpPr/>
          <p:nvPr/>
        </p:nvSpPr>
        <p:spPr>
          <a:xfrm>
            <a:off x="571500" y="1728788"/>
            <a:ext cx="1339453"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PUBLIC DEBT / GDP</a:t>
            </a:r>
            <a:endParaRPr lang="en-US" sz="942" dirty="0"/>
          </a:p>
        </p:txBody>
      </p:sp>
      <p:sp>
        <p:nvSpPr>
          <p:cNvPr id="8" name="Text 5"/>
          <p:cNvSpPr/>
          <p:nvPr/>
        </p:nvSpPr>
        <p:spPr>
          <a:xfrm>
            <a:off x="571500" y="2169914"/>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45.0%</a:t>
            </a:r>
            <a:endParaRPr lang="en-US" sz="3294" dirty="0"/>
          </a:p>
        </p:txBody>
      </p:sp>
      <p:sp>
        <p:nvSpPr>
          <p:cNvPr id="9" name="Text 6"/>
          <p:cNvSpPr/>
          <p:nvPr/>
        </p:nvSpPr>
        <p:spPr>
          <a:xfrm>
            <a:off x="571500" y="2627114"/>
            <a:ext cx="209490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INTEREST SHARE OF REVENUE</a:t>
            </a:r>
            <a:endParaRPr lang="en-US" sz="942" dirty="0"/>
          </a:p>
        </p:txBody>
      </p:sp>
      <p:sp>
        <p:nvSpPr>
          <p:cNvPr id="10" name="Text 7"/>
          <p:cNvSpPr/>
          <p:nvPr/>
        </p:nvSpPr>
        <p:spPr>
          <a:xfrm>
            <a:off x="571500" y="3068241"/>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65.0%</a:t>
            </a:r>
            <a:endParaRPr lang="en-US" sz="3294" dirty="0"/>
          </a:p>
        </p:txBody>
      </p:sp>
      <p:sp>
        <p:nvSpPr>
          <p:cNvPr id="11" name="Text 8"/>
          <p:cNvSpPr/>
          <p:nvPr/>
        </p:nvSpPr>
        <p:spPr>
          <a:xfrm>
            <a:off x="571500" y="3525441"/>
            <a:ext cx="190559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DEBT SERVICE TO REVENUE</a:t>
            </a:r>
            <a:endParaRPr lang="en-US" sz="942" dirty="0"/>
          </a:p>
        </p:txBody>
      </p:sp>
      <p:sp>
        <p:nvSpPr>
          <p:cNvPr id="12" name="Text 9"/>
          <p:cNvSpPr/>
          <p:nvPr/>
        </p:nvSpPr>
        <p:spPr>
          <a:xfrm>
            <a:off x="4200525" y="428625"/>
            <a:ext cx="4371975" cy="208955"/>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2980B9"/>
                </a:solidFill>
                <a:latin typeface="Montserrat" pitchFamily="34" charset="0"/>
                <a:ea typeface="Montserrat" pitchFamily="34" charset="-122"/>
                <a:cs typeface="Montserrat" pitchFamily="34" charset="-120"/>
              </a:rPr>
              <a:t>Rebuilding Credibility and Revenue</a:t>
            </a:r>
            <a:endParaRPr lang="en-US" sz="1193" dirty="0"/>
          </a:p>
        </p:txBody>
      </p:sp>
      <p:sp>
        <p:nvSpPr>
          <p:cNvPr id="13" name="Text 10"/>
          <p:cNvSpPr/>
          <p:nvPr/>
        </p:nvSpPr>
        <p:spPr>
          <a:xfrm>
            <a:off x="4200525" y="78045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Ghana serves as a critical watchlist case for the post-restructuring phase. The central question for markets is whether interest costs can be maintained below the rate of growth while the government aggressively rebuilds its revenue base.</a:t>
            </a:r>
            <a:endParaRPr lang="en-US" sz="942" dirty="0"/>
          </a:p>
        </p:txBody>
      </p:sp>
      <p:sp>
        <p:nvSpPr>
          <p:cNvPr id="14" name="Text 11"/>
          <p:cNvSpPr/>
          <p:nvPr/>
        </p:nvSpPr>
        <p:spPr>
          <a:xfrm>
            <a:off x="4200525" y="186909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Despite the restructuring, debt service remains a significant burden, consuming 65% of revenue. Success depends on fiscal discipline and the ability to secure favorable external financing terms in the medium term.</a:t>
            </a:r>
            <a:endParaRPr lang="en-US" sz="942" dirty="0"/>
          </a:p>
        </p:txBody>
      </p:sp>
      <p:sp>
        <p:nvSpPr>
          <p:cNvPr id="15" name="Shape 12"/>
          <p:cNvSpPr/>
          <p:nvPr/>
        </p:nvSpPr>
        <p:spPr>
          <a:xfrm>
            <a:off x="4200525" y="2957736"/>
            <a:ext cx="4371975" cy="591145"/>
          </a:xfrm>
          <a:prstGeom prst="rect">
            <a:avLst/>
          </a:prstGeom>
          <a:solidFill>
            <a:srgbClr val="E67E22">
              <a:alpha val="10000"/>
            </a:srgbClr>
          </a:solidFill>
          <a:ln/>
        </p:spPr>
      </p:sp>
      <p:sp>
        <p:nvSpPr>
          <p:cNvPr id="16" name="Shape 13"/>
          <p:cNvSpPr/>
          <p:nvPr/>
        </p:nvSpPr>
        <p:spPr>
          <a:xfrm>
            <a:off x="4200525" y="2957736"/>
            <a:ext cx="28575" cy="591145"/>
          </a:xfrm>
          <a:prstGeom prst="rect">
            <a:avLst/>
          </a:prstGeom>
          <a:solidFill>
            <a:srgbClr val="E67E22"/>
          </a:solidFill>
          <a:ln/>
        </p:spPr>
      </p:sp>
      <p:sp>
        <p:nvSpPr>
          <p:cNvPr id="17" name="Text 14"/>
          <p:cNvSpPr/>
          <p:nvPr/>
        </p:nvSpPr>
        <p:spPr>
          <a:xfrm>
            <a:off x="4343400" y="3100611"/>
            <a:ext cx="40862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TOP CONCERN</a:t>
            </a:r>
            <a:endParaRPr lang="en-US" sz="784" dirty="0"/>
          </a:p>
        </p:txBody>
      </p:sp>
      <p:sp>
        <p:nvSpPr>
          <p:cNvPr id="18" name="Text 15"/>
          <p:cNvSpPr/>
          <p:nvPr/>
        </p:nvSpPr>
        <p:spPr>
          <a:xfrm>
            <a:off x="4343400" y="3273847"/>
            <a:ext cx="4086225" cy="275034"/>
          </a:xfrm>
          <a:prstGeom prst="rect">
            <a:avLst/>
          </a:prstGeom>
          <a:noFill/>
          <a:ln/>
        </p:spPr>
        <p:txBody>
          <a:bodyPr wrap="square" lIns="0" tIns="0" rIns="0" bIns="0" rtlCol="0" anchor="t">
            <a:spAutoFit/>
          </a:bodyPr>
          <a:lstStyle/>
          <a:p>
            <a:pPr algn="l" indent="0" marL="0">
              <a:lnSpc>
                <a:spcPts val="1100"/>
              </a:lnSpc>
              <a:buNone/>
            </a:pPr>
            <a:r>
              <a:rPr lang="en-US" sz="834" dirty="0">
                <a:solidFill>
                  <a:srgbClr val="34495E"/>
                </a:solidFill>
                <a:latin typeface="Inter" pitchFamily="34" charset="0"/>
                <a:ea typeface="Inter" pitchFamily="34" charset="-122"/>
                <a:cs typeface="Inter" pitchFamily="34" charset="-120"/>
              </a:rPr>
              <a:t>Post-restructuring credibility and the speed of revenue recovery relative to high interest costs.</a:t>
            </a:r>
            <a:endParaRPr lang="en-US" sz="834"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3200400" cy="4714875"/>
          </a:xfrm>
          <a:prstGeom prst="rect">
            <a:avLst/>
          </a:prstGeom>
          <a:solidFill>
            <a:srgbClr val="000000">
              <a:alpha val="0"/>
            </a:srgbClr>
          </a:solidFill>
          <a:ln/>
        </p:spPr>
      </p:sp>
      <p:sp>
        <p:nvSpPr>
          <p:cNvPr id="4" name="Shape 1"/>
          <p:cNvSpPr/>
          <p:nvPr/>
        </p:nvSpPr>
        <p:spPr>
          <a:xfrm>
            <a:off x="3757613" y="428625"/>
            <a:ext cx="14288" cy="4714875"/>
          </a:xfrm>
          <a:prstGeom prst="rect">
            <a:avLst/>
          </a:prstGeom>
          <a:solidFill>
            <a:srgbClr val="2980B9"/>
          </a:solidFill>
          <a:ln/>
        </p:spPr>
      </p:sp>
      <p:sp>
        <p:nvSpPr>
          <p:cNvPr id="5" name="Text 2"/>
          <p:cNvSpPr/>
          <p:nvPr/>
        </p:nvSpPr>
        <p:spPr>
          <a:xfrm>
            <a:off x="571500" y="428625"/>
            <a:ext cx="2914650" cy="557213"/>
          </a:xfrm>
          <a:prstGeom prst="rect">
            <a:avLst/>
          </a:prstGeom>
          <a:noFill/>
          <a:ln/>
        </p:spPr>
        <p:txBody>
          <a:bodyPr wrap="square" lIns="0" tIns="0" rIns="0" bIns="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India: Growth &amp; Funding</a:t>
            </a:r>
            <a:endParaRPr lang="en-US" sz="1602" dirty="0"/>
          </a:p>
        </p:txBody>
      </p:sp>
      <p:sp>
        <p:nvSpPr>
          <p:cNvPr id="6" name="Text 3"/>
          <p:cNvSpPr/>
          <p:nvPr/>
        </p:nvSpPr>
        <p:spPr>
          <a:xfrm>
            <a:off x="571500" y="1271588"/>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2980B9"/>
                </a:solidFill>
                <a:latin typeface="Inter" pitchFamily="34" charset="0"/>
                <a:ea typeface="Inter" pitchFamily="34" charset="-122"/>
                <a:cs typeface="Inter" pitchFamily="34" charset="-120"/>
              </a:rPr>
              <a:t>82.5%</a:t>
            </a:r>
            <a:endParaRPr lang="en-US" sz="3294" dirty="0"/>
          </a:p>
        </p:txBody>
      </p:sp>
      <p:sp>
        <p:nvSpPr>
          <p:cNvPr id="7" name="Text 4"/>
          <p:cNvSpPr/>
          <p:nvPr/>
        </p:nvSpPr>
        <p:spPr>
          <a:xfrm>
            <a:off x="571500" y="1728788"/>
            <a:ext cx="1339453"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PUBLIC DEBT / GDP</a:t>
            </a:r>
            <a:endParaRPr lang="en-US" sz="942" dirty="0"/>
          </a:p>
        </p:txBody>
      </p:sp>
      <p:sp>
        <p:nvSpPr>
          <p:cNvPr id="8" name="Text 5"/>
          <p:cNvSpPr/>
          <p:nvPr/>
        </p:nvSpPr>
        <p:spPr>
          <a:xfrm>
            <a:off x="571500" y="2169914"/>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2980B9"/>
                </a:solidFill>
                <a:latin typeface="Inter" pitchFamily="34" charset="0"/>
                <a:ea typeface="Inter" pitchFamily="34" charset="-122"/>
                <a:cs typeface="Inter" pitchFamily="34" charset="-120"/>
              </a:rPr>
              <a:t>40.0%</a:t>
            </a:r>
            <a:endParaRPr lang="en-US" sz="3294" dirty="0"/>
          </a:p>
        </p:txBody>
      </p:sp>
      <p:sp>
        <p:nvSpPr>
          <p:cNvPr id="9" name="Text 6"/>
          <p:cNvSpPr/>
          <p:nvPr/>
        </p:nvSpPr>
        <p:spPr>
          <a:xfrm>
            <a:off x="571500" y="2627114"/>
            <a:ext cx="1632347"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HOUSEHOLD LEVERAGE</a:t>
            </a:r>
            <a:endParaRPr lang="en-US" sz="942" dirty="0"/>
          </a:p>
        </p:txBody>
      </p:sp>
      <p:sp>
        <p:nvSpPr>
          <p:cNvPr id="10" name="Text 7"/>
          <p:cNvSpPr/>
          <p:nvPr/>
        </p:nvSpPr>
        <p:spPr>
          <a:xfrm>
            <a:off x="571500" y="3068241"/>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2980B9"/>
                </a:solidFill>
                <a:latin typeface="Inter" pitchFamily="34" charset="0"/>
                <a:ea typeface="Inter" pitchFamily="34" charset="-122"/>
                <a:cs typeface="Inter" pitchFamily="34" charset="-120"/>
              </a:rPr>
              <a:t>52.0%</a:t>
            </a:r>
            <a:endParaRPr lang="en-US" sz="3294" dirty="0"/>
          </a:p>
        </p:txBody>
      </p:sp>
      <p:sp>
        <p:nvSpPr>
          <p:cNvPr id="11" name="Text 8"/>
          <p:cNvSpPr/>
          <p:nvPr/>
        </p:nvSpPr>
        <p:spPr>
          <a:xfrm>
            <a:off x="571500" y="3525441"/>
            <a:ext cx="1596628"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CORPORATE LEVERAGE</a:t>
            </a:r>
            <a:endParaRPr lang="en-US" sz="942" dirty="0"/>
          </a:p>
        </p:txBody>
      </p:sp>
      <p:sp>
        <p:nvSpPr>
          <p:cNvPr id="12" name="Text 9"/>
          <p:cNvSpPr/>
          <p:nvPr/>
        </p:nvSpPr>
        <p:spPr>
          <a:xfrm>
            <a:off x="4200525" y="428625"/>
            <a:ext cx="4371975" cy="208955"/>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E67E22"/>
                </a:solidFill>
                <a:latin typeface="Montserrat" pitchFamily="34" charset="0"/>
                <a:ea typeface="Montserrat" pitchFamily="34" charset="-122"/>
                <a:cs typeface="Montserrat" pitchFamily="34" charset="-120"/>
              </a:rPr>
              <a:t>Growth vs. Real Funding Cost</a:t>
            </a:r>
            <a:endParaRPr lang="en-US" sz="1193" dirty="0"/>
          </a:p>
        </p:txBody>
      </p:sp>
      <p:sp>
        <p:nvSpPr>
          <p:cNvPr id="13" name="Text 10"/>
          <p:cNvSpPr/>
          <p:nvPr/>
        </p:nvSpPr>
        <p:spPr>
          <a:xfrm>
            <a:off x="4200525" y="78045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India's debt narrative centers on whether nominal growth can consistently outrun the cost of financing. Public investment remains a core policy tool, with significant emphasis on infrastructure and capital expenditure (Capex) to drive long-term productivity.</a:t>
            </a:r>
            <a:endParaRPr lang="en-US" sz="942" dirty="0"/>
          </a:p>
        </p:txBody>
      </p:sp>
      <p:sp>
        <p:nvSpPr>
          <p:cNvPr id="14" name="Text 11"/>
          <p:cNvSpPr/>
          <p:nvPr/>
        </p:nvSpPr>
        <p:spPr>
          <a:xfrm>
            <a:off x="4200525" y="1869095"/>
            <a:ext cx="4371975" cy="655746"/>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While sovereign debt is stable, the efficiency of state-level borrowing and the rising cost of real funding are critical variables for maintaining fiscal space.</a:t>
            </a:r>
            <a:endParaRPr lang="en-US" sz="942" dirty="0"/>
          </a:p>
        </p:txBody>
      </p:sp>
      <p:sp>
        <p:nvSpPr>
          <p:cNvPr id="15" name="Shape 12"/>
          <p:cNvSpPr/>
          <p:nvPr/>
        </p:nvSpPr>
        <p:spPr>
          <a:xfrm>
            <a:off x="4200525" y="2739154"/>
            <a:ext cx="4371975" cy="591145"/>
          </a:xfrm>
          <a:prstGeom prst="rect">
            <a:avLst/>
          </a:prstGeom>
          <a:solidFill>
            <a:srgbClr val="2980B9">
              <a:alpha val="10000"/>
            </a:srgbClr>
          </a:solidFill>
          <a:ln/>
        </p:spPr>
      </p:sp>
      <p:sp>
        <p:nvSpPr>
          <p:cNvPr id="16" name="Shape 13"/>
          <p:cNvSpPr/>
          <p:nvPr/>
        </p:nvSpPr>
        <p:spPr>
          <a:xfrm>
            <a:off x="4200525" y="2739154"/>
            <a:ext cx="28575" cy="591145"/>
          </a:xfrm>
          <a:prstGeom prst="rect">
            <a:avLst/>
          </a:prstGeom>
          <a:solidFill>
            <a:srgbClr val="2980B9"/>
          </a:solidFill>
          <a:ln/>
        </p:spPr>
      </p:sp>
      <p:sp>
        <p:nvSpPr>
          <p:cNvPr id="17" name="Text 14"/>
          <p:cNvSpPr/>
          <p:nvPr/>
        </p:nvSpPr>
        <p:spPr>
          <a:xfrm>
            <a:off x="4343400" y="2882029"/>
            <a:ext cx="40862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2980B9"/>
                </a:solidFill>
                <a:latin typeface="Inter" pitchFamily="34" charset="0"/>
                <a:ea typeface="Inter" pitchFamily="34" charset="-122"/>
                <a:cs typeface="Inter" pitchFamily="34" charset="-120"/>
              </a:rPr>
              <a:t>TOP CONCERN</a:t>
            </a:r>
            <a:endParaRPr lang="en-US" sz="784" dirty="0"/>
          </a:p>
        </p:txBody>
      </p:sp>
      <p:sp>
        <p:nvSpPr>
          <p:cNvPr id="18" name="Text 15"/>
          <p:cNvSpPr/>
          <p:nvPr/>
        </p:nvSpPr>
        <p:spPr>
          <a:xfrm>
            <a:off x="4343400" y="3055265"/>
            <a:ext cx="4086225" cy="275034"/>
          </a:xfrm>
          <a:prstGeom prst="rect">
            <a:avLst/>
          </a:prstGeom>
          <a:noFill/>
          <a:ln/>
        </p:spPr>
        <p:txBody>
          <a:bodyPr wrap="square" lIns="0" tIns="0" rIns="0" bIns="0" rtlCol="0" anchor="t">
            <a:spAutoFit/>
          </a:bodyPr>
          <a:lstStyle/>
          <a:p>
            <a:pPr algn="l" indent="0" marL="0">
              <a:lnSpc>
                <a:spcPts val="1100"/>
              </a:lnSpc>
              <a:buNone/>
            </a:pPr>
            <a:r>
              <a:rPr lang="en-US" sz="834" dirty="0">
                <a:solidFill>
                  <a:srgbClr val="34495E"/>
                </a:solidFill>
                <a:latin typeface="Inter" pitchFamily="34" charset="0"/>
                <a:ea typeface="Inter" pitchFamily="34" charset="-122"/>
                <a:cs typeface="Inter" pitchFamily="34" charset="-120"/>
              </a:rPr>
              <a:t>Capex efficiency and the sustainability of state-level borrowing in a shifting global interest rate environment.</a:t>
            </a:r>
            <a:endParaRPr lang="en-US" sz="834"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3200400" cy="4714875"/>
          </a:xfrm>
          <a:prstGeom prst="rect">
            <a:avLst/>
          </a:prstGeom>
          <a:solidFill>
            <a:srgbClr val="000000">
              <a:alpha val="0"/>
            </a:srgbClr>
          </a:solidFill>
          <a:ln/>
        </p:spPr>
      </p:sp>
      <p:sp>
        <p:nvSpPr>
          <p:cNvPr id="4" name="Shape 1"/>
          <p:cNvSpPr/>
          <p:nvPr/>
        </p:nvSpPr>
        <p:spPr>
          <a:xfrm>
            <a:off x="3757613" y="428625"/>
            <a:ext cx="14288" cy="4714875"/>
          </a:xfrm>
          <a:prstGeom prst="rect">
            <a:avLst/>
          </a:prstGeom>
          <a:solidFill>
            <a:srgbClr val="2980B9"/>
          </a:solidFill>
          <a:ln/>
        </p:spPr>
      </p:sp>
      <p:sp>
        <p:nvSpPr>
          <p:cNvPr id="5" name="Text 2"/>
          <p:cNvSpPr/>
          <p:nvPr/>
        </p:nvSpPr>
        <p:spPr>
          <a:xfrm>
            <a:off x="571500" y="428625"/>
            <a:ext cx="2914650" cy="278606"/>
          </a:xfrm>
          <a:prstGeom prst="rect">
            <a:avLst/>
          </a:prstGeom>
          <a:noFill/>
          <a:ln/>
        </p:spPr>
        <p:txBody>
          <a:bodyPr wrap="none" lIns="0" tIns="0" rIns="0" bIns="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Japan: Sovereign Stock</a:t>
            </a:r>
            <a:endParaRPr lang="en-US" sz="1602" dirty="0"/>
          </a:p>
        </p:txBody>
      </p:sp>
      <p:sp>
        <p:nvSpPr>
          <p:cNvPr id="6" name="Text 3"/>
          <p:cNvSpPr/>
          <p:nvPr/>
        </p:nvSpPr>
        <p:spPr>
          <a:xfrm>
            <a:off x="571500" y="992981"/>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2980B9"/>
                </a:solidFill>
                <a:latin typeface="Inter" pitchFamily="34" charset="0"/>
                <a:ea typeface="Inter" pitchFamily="34" charset="-122"/>
                <a:cs typeface="Inter" pitchFamily="34" charset="-120"/>
              </a:rPr>
              <a:t>254.0%</a:t>
            </a:r>
            <a:endParaRPr lang="en-US" sz="3294" dirty="0"/>
          </a:p>
        </p:txBody>
      </p:sp>
      <p:sp>
        <p:nvSpPr>
          <p:cNvPr id="7" name="Text 4"/>
          <p:cNvSpPr/>
          <p:nvPr/>
        </p:nvSpPr>
        <p:spPr>
          <a:xfrm>
            <a:off x="571500" y="1450181"/>
            <a:ext cx="1339453"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PUBLIC DEBT / GDP</a:t>
            </a:r>
            <a:endParaRPr lang="en-US" sz="942" dirty="0"/>
          </a:p>
        </p:txBody>
      </p:sp>
      <p:sp>
        <p:nvSpPr>
          <p:cNvPr id="8" name="Text 5"/>
          <p:cNvSpPr/>
          <p:nvPr/>
        </p:nvSpPr>
        <p:spPr>
          <a:xfrm>
            <a:off x="571500" y="1891308"/>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2980B9"/>
                </a:solidFill>
                <a:latin typeface="Inter" pitchFamily="34" charset="0"/>
                <a:ea typeface="Inter" pitchFamily="34" charset="-122"/>
                <a:cs typeface="Inter" pitchFamily="34" charset="-120"/>
              </a:rPr>
              <a:t>68.0%</a:t>
            </a:r>
            <a:endParaRPr lang="en-US" sz="3294" dirty="0"/>
          </a:p>
        </p:txBody>
      </p:sp>
      <p:sp>
        <p:nvSpPr>
          <p:cNvPr id="9" name="Text 6"/>
          <p:cNvSpPr/>
          <p:nvPr/>
        </p:nvSpPr>
        <p:spPr>
          <a:xfrm>
            <a:off x="571500" y="2348508"/>
            <a:ext cx="1632347"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HOUSEHOLD LEVERAGE</a:t>
            </a:r>
            <a:endParaRPr lang="en-US" sz="942" dirty="0"/>
          </a:p>
        </p:txBody>
      </p:sp>
      <p:sp>
        <p:nvSpPr>
          <p:cNvPr id="10" name="Text 7"/>
          <p:cNvSpPr/>
          <p:nvPr/>
        </p:nvSpPr>
        <p:spPr>
          <a:xfrm>
            <a:off x="571500" y="2789634"/>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2980B9"/>
                </a:solidFill>
                <a:latin typeface="Inter" pitchFamily="34" charset="0"/>
                <a:ea typeface="Inter" pitchFamily="34" charset="-122"/>
                <a:cs typeface="Inter" pitchFamily="34" charset="-120"/>
              </a:rPr>
              <a:t>118.0%</a:t>
            </a:r>
            <a:endParaRPr lang="en-US" sz="3294" dirty="0"/>
          </a:p>
        </p:txBody>
      </p:sp>
      <p:sp>
        <p:nvSpPr>
          <p:cNvPr id="11" name="Text 8"/>
          <p:cNvSpPr/>
          <p:nvPr/>
        </p:nvSpPr>
        <p:spPr>
          <a:xfrm>
            <a:off x="571500" y="3246834"/>
            <a:ext cx="1596628"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CORPORATE LEVERAGE</a:t>
            </a:r>
            <a:endParaRPr lang="en-US" sz="942" dirty="0"/>
          </a:p>
        </p:txBody>
      </p:sp>
      <p:sp>
        <p:nvSpPr>
          <p:cNvPr id="12" name="Text 9"/>
          <p:cNvSpPr/>
          <p:nvPr/>
        </p:nvSpPr>
        <p:spPr>
          <a:xfrm>
            <a:off x="4200525" y="428625"/>
            <a:ext cx="4371975" cy="208955"/>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1A2B3C"/>
                </a:solidFill>
                <a:latin typeface="Montserrat" pitchFamily="34" charset="0"/>
                <a:ea typeface="Montserrat" pitchFamily="34" charset="-122"/>
                <a:cs typeface="Montserrat" pitchFamily="34" charset="-120"/>
              </a:rPr>
              <a:t>The Flagship High-Debt Sovereign</a:t>
            </a:r>
            <a:endParaRPr lang="en-US" sz="1193" dirty="0"/>
          </a:p>
        </p:txBody>
      </p:sp>
      <p:sp>
        <p:nvSpPr>
          <p:cNvPr id="13" name="Text 10"/>
          <p:cNvSpPr/>
          <p:nvPr/>
        </p:nvSpPr>
        <p:spPr>
          <a:xfrm>
            <a:off x="4200525" y="78045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Japan remains the global flagship case for very high sovereign debt supported by deep domestic markets and a long-duration demographic story. Over 90% of its debt is held by domestic investors, which significantly mitigates external refinancing risks.</a:t>
            </a:r>
            <a:endParaRPr lang="en-US" sz="942" dirty="0"/>
          </a:p>
        </p:txBody>
      </p:sp>
      <p:sp>
        <p:nvSpPr>
          <p:cNvPr id="14" name="Text 11"/>
          <p:cNvSpPr/>
          <p:nvPr/>
        </p:nvSpPr>
        <p:spPr>
          <a:xfrm>
            <a:off x="4200525" y="1869095"/>
            <a:ext cx="4371975" cy="655746"/>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The current challenge lies in navigating the transition away from yield curve control while managing the fiscal pressures of an aging population and rising social spending requirements.</a:t>
            </a:r>
            <a:endParaRPr lang="en-US" sz="942" dirty="0"/>
          </a:p>
        </p:txBody>
      </p:sp>
      <p:sp>
        <p:nvSpPr>
          <p:cNvPr id="15" name="Shape 12"/>
          <p:cNvSpPr/>
          <p:nvPr/>
        </p:nvSpPr>
        <p:spPr>
          <a:xfrm>
            <a:off x="4200525" y="2739154"/>
            <a:ext cx="4371975" cy="591145"/>
          </a:xfrm>
          <a:prstGeom prst="rect">
            <a:avLst/>
          </a:prstGeom>
          <a:solidFill>
            <a:srgbClr val="2980B9">
              <a:alpha val="10000"/>
            </a:srgbClr>
          </a:solidFill>
          <a:ln/>
        </p:spPr>
      </p:sp>
      <p:sp>
        <p:nvSpPr>
          <p:cNvPr id="16" name="Shape 13"/>
          <p:cNvSpPr/>
          <p:nvPr/>
        </p:nvSpPr>
        <p:spPr>
          <a:xfrm>
            <a:off x="4200525" y="2739154"/>
            <a:ext cx="28575" cy="591145"/>
          </a:xfrm>
          <a:prstGeom prst="rect">
            <a:avLst/>
          </a:prstGeom>
          <a:solidFill>
            <a:srgbClr val="2980B9"/>
          </a:solidFill>
          <a:ln/>
        </p:spPr>
      </p:sp>
      <p:sp>
        <p:nvSpPr>
          <p:cNvPr id="17" name="Text 14"/>
          <p:cNvSpPr/>
          <p:nvPr/>
        </p:nvSpPr>
        <p:spPr>
          <a:xfrm>
            <a:off x="4343400" y="2882029"/>
            <a:ext cx="40862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2980B9"/>
                </a:solidFill>
                <a:latin typeface="Inter" pitchFamily="34" charset="0"/>
                <a:ea typeface="Inter" pitchFamily="34" charset="-122"/>
                <a:cs typeface="Inter" pitchFamily="34" charset="-120"/>
              </a:rPr>
              <a:t>TOP CONCERN</a:t>
            </a:r>
            <a:endParaRPr lang="en-US" sz="784" dirty="0"/>
          </a:p>
        </p:txBody>
      </p:sp>
      <p:sp>
        <p:nvSpPr>
          <p:cNvPr id="18" name="Text 15"/>
          <p:cNvSpPr/>
          <p:nvPr/>
        </p:nvSpPr>
        <p:spPr>
          <a:xfrm>
            <a:off x="4343400" y="3055265"/>
            <a:ext cx="4086225" cy="275034"/>
          </a:xfrm>
          <a:prstGeom prst="rect">
            <a:avLst/>
          </a:prstGeom>
          <a:noFill/>
          <a:ln/>
        </p:spPr>
        <p:txBody>
          <a:bodyPr wrap="square" lIns="0" tIns="0" rIns="0" bIns="0" rtlCol="0" anchor="t">
            <a:spAutoFit/>
          </a:bodyPr>
          <a:lstStyle/>
          <a:p>
            <a:pPr algn="l" indent="0" marL="0">
              <a:lnSpc>
                <a:spcPts val="1100"/>
              </a:lnSpc>
              <a:buNone/>
            </a:pPr>
            <a:r>
              <a:rPr lang="en-US" sz="834" dirty="0">
                <a:solidFill>
                  <a:srgbClr val="34495E"/>
                </a:solidFill>
                <a:latin typeface="Inter" pitchFamily="34" charset="0"/>
                <a:ea typeface="Inter" pitchFamily="34" charset="-122"/>
                <a:cs typeface="Inter" pitchFamily="34" charset="-120"/>
              </a:rPr>
              <a:t>Yield control transition risks and long-term sustainability of aging-linked spending pressures.</a:t>
            </a:r>
            <a:endParaRPr lang="en-US" sz="834"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3200400" cy="4714875"/>
          </a:xfrm>
          <a:prstGeom prst="rect">
            <a:avLst/>
          </a:prstGeom>
          <a:solidFill>
            <a:srgbClr val="000000">
              <a:alpha val="0"/>
            </a:srgbClr>
          </a:solidFill>
          <a:ln/>
        </p:spPr>
      </p:sp>
      <p:sp>
        <p:nvSpPr>
          <p:cNvPr id="4" name="Shape 1"/>
          <p:cNvSpPr/>
          <p:nvPr/>
        </p:nvSpPr>
        <p:spPr>
          <a:xfrm>
            <a:off x="3757613" y="428625"/>
            <a:ext cx="14288" cy="4714875"/>
          </a:xfrm>
          <a:prstGeom prst="rect">
            <a:avLst/>
          </a:prstGeom>
          <a:solidFill>
            <a:srgbClr val="2980B9"/>
          </a:solidFill>
          <a:ln/>
        </p:spPr>
      </p:sp>
      <p:sp>
        <p:nvSpPr>
          <p:cNvPr id="5" name="Text 2"/>
          <p:cNvSpPr/>
          <p:nvPr/>
        </p:nvSpPr>
        <p:spPr>
          <a:xfrm>
            <a:off x="571500" y="428625"/>
            <a:ext cx="2914650" cy="557213"/>
          </a:xfrm>
          <a:prstGeom prst="rect">
            <a:avLst/>
          </a:prstGeom>
          <a:noFill/>
          <a:ln/>
        </p:spPr>
        <p:txBody>
          <a:bodyPr wrap="square" lIns="0" tIns="0" rIns="0" bIns="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Nigeria: Cash-Flow Pressure</a:t>
            </a:r>
            <a:endParaRPr lang="en-US" sz="1602" dirty="0"/>
          </a:p>
        </p:txBody>
      </p:sp>
      <p:sp>
        <p:nvSpPr>
          <p:cNvPr id="6" name="Text 3"/>
          <p:cNvSpPr/>
          <p:nvPr/>
        </p:nvSpPr>
        <p:spPr>
          <a:xfrm>
            <a:off x="571500" y="1271588"/>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52.7%</a:t>
            </a:r>
            <a:endParaRPr lang="en-US" sz="3294" dirty="0"/>
          </a:p>
        </p:txBody>
      </p:sp>
      <p:sp>
        <p:nvSpPr>
          <p:cNvPr id="7" name="Text 4"/>
          <p:cNvSpPr/>
          <p:nvPr/>
        </p:nvSpPr>
        <p:spPr>
          <a:xfrm>
            <a:off x="571500" y="1728788"/>
            <a:ext cx="1339453"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PUBLIC DEBT / GDP</a:t>
            </a:r>
            <a:endParaRPr lang="en-US" sz="942" dirty="0"/>
          </a:p>
        </p:txBody>
      </p:sp>
      <p:sp>
        <p:nvSpPr>
          <p:cNvPr id="8" name="Text 5"/>
          <p:cNvSpPr/>
          <p:nvPr/>
        </p:nvSpPr>
        <p:spPr>
          <a:xfrm>
            <a:off x="571500" y="2169914"/>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90.0%</a:t>
            </a:r>
            <a:endParaRPr lang="en-US" sz="3294" dirty="0"/>
          </a:p>
        </p:txBody>
      </p:sp>
      <p:sp>
        <p:nvSpPr>
          <p:cNvPr id="9" name="Text 6"/>
          <p:cNvSpPr/>
          <p:nvPr/>
        </p:nvSpPr>
        <p:spPr>
          <a:xfrm>
            <a:off x="571500" y="2627114"/>
            <a:ext cx="209490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INTEREST SHARE OF REVENUE</a:t>
            </a:r>
            <a:endParaRPr lang="en-US" sz="942" dirty="0"/>
          </a:p>
        </p:txBody>
      </p:sp>
      <p:sp>
        <p:nvSpPr>
          <p:cNvPr id="10" name="Text 7"/>
          <p:cNvSpPr/>
          <p:nvPr/>
        </p:nvSpPr>
        <p:spPr>
          <a:xfrm>
            <a:off x="571500" y="3068241"/>
            <a:ext cx="2914650" cy="457200"/>
          </a:xfrm>
          <a:prstGeom prst="rect">
            <a:avLst/>
          </a:prstGeom>
          <a:noFill/>
          <a:ln/>
        </p:spPr>
        <p:txBody>
          <a:bodyPr wrap="none" lIns="0" tIns="0" rIns="0" bIns="0" rtlCol="0" anchor="t">
            <a:spAutoFit/>
          </a:bodyPr>
          <a:lstStyle/>
          <a:p>
            <a:pPr algn="l" indent="0" marL="0">
              <a:lnSpc>
                <a:spcPts val="3600"/>
              </a:lnSpc>
              <a:buNone/>
            </a:pPr>
            <a:r>
              <a:rPr lang="en-US" sz="3294" b="1" dirty="0">
                <a:solidFill>
                  <a:srgbClr val="E67E22"/>
                </a:solidFill>
                <a:latin typeface="Inter" pitchFamily="34" charset="0"/>
                <a:ea typeface="Inter" pitchFamily="34" charset="-122"/>
                <a:cs typeface="Inter" pitchFamily="34" charset="-120"/>
              </a:rPr>
              <a:t>95.0%</a:t>
            </a:r>
            <a:endParaRPr lang="en-US" sz="3294" dirty="0"/>
          </a:p>
        </p:txBody>
      </p:sp>
      <p:sp>
        <p:nvSpPr>
          <p:cNvPr id="11" name="Text 8"/>
          <p:cNvSpPr/>
          <p:nvPr/>
        </p:nvSpPr>
        <p:spPr>
          <a:xfrm>
            <a:off x="571500" y="3525441"/>
            <a:ext cx="1905595" cy="155377"/>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1A2B3C"/>
                </a:solidFill>
                <a:latin typeface="Inter" pitchFamily="34" charset="0"/>
                <a:ea typeface="Inter" pitchFamily="34" charset="-122"/>
                <a:cs typeface="Inter" pitchFamily="34" charset="-120"/>
              </a:rPr>
              <a:t>DEBT SERVICE TO REVENUE</a:t>
            </a:r>
            <a:endParaRPr lang="en-US" sz="942" dirty="0"/>
          </a:p>
        </p:txBody>
      </p:sp>
      <p:sp>
        <p:nvSpPr>
          <p:cNvPr id="12" name="Text 9"/>
          <p:cNvSpPr/>
          <p:nvPr/>
        </p:nvSpPr>
        <p:spPr>
          <a:xfrm>
            <a:off x="4200525" y="428625"/>
            <a:ext cx="4371975" cy="208955"/>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2980B9"/>
                </a:solidFill>
                <a:latin typeface="Montserrat" pitchFamily="34" charset="0"/>
                <a:ea typeface="Montserrat" pitchFamily="34" charset="-122"/>
                <a:cs typeface="Montserrat" pitchFamily="34" charset="-120"/>
              </a:rPr>
              <a:t>Revenue Mobilization vs. Debt Stock</a:t>
            </a:r>
            <a:endParaRPr lang="en-US" sz="1193" dirty="0"/>
          </a:p>
        </p:txBody>
      </p:sp>
      <p:sp>
        <p:nvSpPr>
          <p:cNvPr id="13" name="Text 10"/>
          <p:cNvSpPr/>
          <p:nvPr/>
        </p:nvSpPr>
        <p:spPr>
          <a:xfrm>
            <a:off x="4200525" y="78045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Nigeria presents a sovereign paradox: while the debt-to-GDP ratio appears manageable in stock terms, the country experiences severe cash-flow pressure. The collision of low revenue mobilization and high external obligations creates a critical budget bottleneck.</a:t>
            </a:r>
            <a:endParaRPr lang="en-US" sz="942" dirty="0"/>
          </a:p>
        </p:txBody>
      </p:sp>
      <p:sp>
        <p:nvSpPr>
          <p:cNvPr id="14" name="Text 11"/>
          <p:cNvSpPr/>
          <p:nvPr/>
        </p:nvSpPr>
        <p:spPr>
          <a:xfrm>
            <a:off x="4200525" y="1869095"/>
            <a:ext cx="4371975" cy="874328"/>
          </a:xfrm>
          <a:prstGeom prst="rect">
            <a:avLst/>
          </a:prstGeom>
          <a:noFill/>
          <a:ln/>
        </p:spPr>
        <p:txBody>
          <a:bodyPr wrap="square" lIns="0" tIns="0" rIns="0" bIns="0" rtlCol="0" anchor="t">
            <a:spAutoFit/>
          </a:bodyPr>
          <a:lstStyle/>
          <a:p>
            <a:pPr algn="l" indent="0" marL="0">
              <a:lnSpc>
                <a:spcPts val="1700"/>
              </a:lnSpc>
              <a:buNone/>
            </a:pPr>
            <a:r>
              <a:rPr lang="en-US" sz="942" dirty="0">
                <a:solidFill>
                  <a:srgbClr val="34495E"/>
                </a:solidFill>
                <a:latin typeface="Inter" pitchFamily="34" charset="0"/>
                <a:ea typeface="Inter" pitchFamily="34" charset="-122"/>
                <a:cs typeface="Inter" pitchFamily="34" charset="-120"/>
              </a:rPr>
              <a:t>With interest payments consuming nearly the entirety of collected revenue, the fiscal space for social spending and infrastructure development is virtually non-existent, necessitating urgent revenue reforms.</a:t>
            </a:r>
            <a:endParaRPr lang="en-US" sz="942" dirty="0"/>
          </a:p>
        </p:txBody>
      </p:sp>
      <p:sp>
        <p:nvSpPr>
          <p:cNvPr id="15" name="Shape 12"/>
          <p:cNvSpPr/>
          <p:nvPr/>
        </p:nvSpPr>
        <p:spPr>
          <a:xfrm>
            <a:off x="4200525" y="2957736"/>
            <a:ext cx="4371975" cy="591145"/>
          </a:xfrm>
          <a:prstGeom prst="rect">
            <a:avLst/>
          </a:prstGeom>
          <a:solidFill>
            <a:srgbClr val="E67E22">
              <a:alpha val="10000"/>
            </a:srgbClr>
          </a:solidFill>
          <a:ln/>
        </p:spPr>
      </p:sp>
      <p:sp>
        <p:nvSpPr>
          <p:cNvPr id="16" name="Shape 13"/>
          <p:cNvSpPr/>
          <p:nvPr/>
        </p:nvSpPr>
        <p:spPr>
          <a:xfrm>
            <a:off x="4200525" y="2957736"/>
            <a:ext cx="28575" cy="591145"/>
          </a:xfrm>
          <a:prstGeom prst="rect">
            <a:avLst/>
          </a:prstGeom>
          <a:solidFill>
            <a:srgbClr val="E67E22"/>
          </a:solidFill>
          <a:ln/>
        </p:spPr>
      </p:sp>
      <p:sp>
        <p:nvSpPr>
          <p:cNvPr id="17" name="Text 14"/>
          <p:cNvSpPr/>
          <p:nvPr/>
        </p:nvSpPr>
        <p:spPr>
          <a:xfrm>
            <a:off x="4343400" y="3100611"/>
            <a:ext cx="40862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TOP CONCERN</a:t>
            </a:r>
            <a:endParaRPr lang="en-US" sz="784" dirty="0"/>
          </a:p>
        </p:txBody>
      </p:sp>
      <p:sp>
        <p:nvSpPr>
          <p:cNvPr id="18" name="Text 15"/>
          <p:cNvSpPr/>
          <p:nvPr/>
        </p:nvSpPr>
        <p:spPr>
          <a:xfrm>
            <a:off x="4343400" y="3273847"/>
            <a:ext cx="4086225" cy="275034"/>
          </a:xfrm>
          <a:prstGeom prst="rect">
            <a:avLst/>
          </a:prstGeom>
          <a:noFill/>
          <a:ln/>
        </p:spPr>
        <p:txBody>
          <a:bodyPr wrap="square" lIns="0" tIns="0" rIns="0" bIns="0" rtlCol="0" anchor="t">
            <a:spAutoFit/>
          </a:bodyPr>
          <a:lstStyle/>
          <a:p>
            <a:pPr algn="l" indent="0" marL="0">
              <a:lnSpc>
                <a:spcPts val="1100"/>
              </a:lnSpc>
              <a:buNone/>
            </a:pPr>
            <a:r>
              <a:rPr lang="en-US" sz="834" dirty="0">
                <a:solidFill>
                  <a:srgbClr val="34495E"/>
                </a:solidFill>
                <a:latin typeface="Inter" pitchFamily="34" charset="0"/>
                <a:ea typeface="Inter" pitchFamily="34" charset="-122"/>
                <a:cs typeface="Inter" pitchFamily="34" charset="-120"/>
              </a:rPr>
              <a:t>Severe revenue mobilization failure leading to extreme interest-to-revenue ratios and external-service strain.</a:t>
            </a:r>
            <a:endParaRPr lang="en-US" sz="834"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571500" y="428625"/>
            <a:ext cx="8001000" cy="364331"/>
          </a:xfrm>
          <a:prstGeom prst="rect">
            <a:avLst/>
          </a:prstGeom>
          <a:solidFill>
            <a:srgbClr val="000000">
              <a:alpha val="0"/>
            </a:srgbClr>
          </a:solidFill>
          <a:ln/>
        </p:spPr>
      </p:sp>
      <p:sp>
        <p:nvSpPr>
          <p:cNvPr id="4" name="Shape 1"/>
          <p:cNvSpPr/>
          <p:nvPr/>
        </p:nvSpPr>
        <p:spPr>
          <a:xfrm>
            <a:off x="571500" y="778669"/>
            <a:ext cx="8001000" cy="14288"/>
          </a:xfrm>
          <a:prstGeom prst="rect">
            <a:avLst/>
          </a:prstGeom>
          <a:solidFill>
            <a:srgbClr val="2980B9"/>
          </a:solidFill>
          <a:ln/>
        </p:spPr>
      </p:sp>
      <p:sp>
        <p:nvSpPr>
          <p:cNvPr id="5" name="Text 2"/>
          <p:cNvSpPr/>
          <p:nvPr/>
        </p:nvSpPr>
        <p:spPr>
          <a:xfrm>
            <a:off x="571500" y="428625"/>
            <a:ext cx="8001000" cy="364331"/>
          </a:xfrm>
          <a:prstGeom prst="rect">
            <a:avLst/>
          </a:prstGeom>
          <a:noFill/>
          <a:ln/>
        </p:spPr>
        <p:txBody>
          <a:bodyPr wrap="none" lIns="0" tIns="0" rIns="0" bIns="85090" rtlCol="0" anchor="t">
            <a:spAutoFit/>
          </a:bodyPr>
          <a:lstStyle/>
          <a:p>
            <a:pPr algn="l" indent="0" marL="0">
              <a:lnSpc>
                <a:spcPts val="2200"/>
              </a:lnSpc>
              <a:buNone/>
            </a:pPr>
            <a:r>
              <a:rPr lang="en-US" sz="1602" b="1" dirty="0">
                <a:solidFill>
                  <a:srgbClr val="1A2B3C"/>
                </a:solidFill>
                <a:latin typeface="Montserrat" pitchFamily="34" charset="0"/>
                <a:ea typeface="Montserrat" pitchFamily="34" charset="-122"/>
                <a:cs typeface="Montserrat" pitchFamily="34" charset="-120"/>
              </a:rPr>
              <a:t>Regional Perspectives: Advanced vs. Emerging Markets</a:t>
            </a:r>
            <a:endParaRPr lang="en-US" sz="1602" dirty="0"/>
          </a:p>
        </p:txBody>
      </p:sp>
      <p:sp>
        <p:nvSpPr>
          <p:cNvPr id="6" name="Text 3"/>
          <p:cNvSpPr/>
          <p:nvPr/>
        </p:nvSpPr>
        <p:spPr>
          <a:xfrm>
            <a:off x="571500" y="1135856"/>
            <a:ext cx="2371725" cy="173236"/>
          </a:xfrm>
          <a:prstGeom prst="rect">
            <a:avLst/>
          </a:prstGeom>
          <a:noFill/>
          <a:ln/>
        </p:spPr>
        <p:txBody>
          <a:bodyPr wrap="none" lIns="0" tIns="0" rIns="0" bIns="0" rtlCol="0" anchor="t">
            <a:spAutoFit/>
          </a:bodyPr>
          <a:lstStyle/>
          <a:p>
            <a:pPr algn="l" indent="0" marL="0">
              <a:lnSpc>
                <a:spcPts val="1400"/>
              </a:lnSpc>
              <a:buNone/>
            </a:pPr>
            <a:r>
              <a:rPr lang="en-US" sz="987" b="1" spc="1" kern="0" dirty="0">
                <a:solidFill>
                  <a:srgbClr val="2980B9"/>
                </a:solidFill>
                <a:latin typeface="Montserrat" pitchFamily="34" charset="0"/>
                <a:ea typeface="Montserrat" pitchFamily="34" charset="-122"/>
                <a:cs typeface="Montserrat" pitchFamily="34" charset="-120"/>
              </a:rPr>
              <a:t>ADVANCED ECONOMIES</a:t>
            </a:r>
            <a:endParaRPr lang="en-US" sz="987" dirty="0"/>
          </a:p>
        </p:txBody>
      </p:sp>
      <p:sp>
        <p:nvSpPr>
          <p:cNvPr id="7" name="Text 4"/>
          <p:cNvSpPr/>
          <p:nvPr/>
        </p:nvSpPr>
        <p:spPr>
          <a:xfrm>
            <a:off x="571500" y="1451967"/>
            <a:ext cx="2371725" cy="731453"/>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34495E"/>
                </a:solidFill>
                <a:latin typeface="Inter" pitchFamily="34" charset="0"/>
                <a:ea typeface="Inter" pitchFamily="34" charset="-122"/>
                <a:cs typeface="Inter" pitchFamily="34" charset="-120"/>
              </a:rPr>
              <a:t>High public debt is managed through deep domestic markets and slower, steadier refinancing channels. Refinancing risk is mitigated by long-duration investor bases.</a:t>
            </a:r>
            <a:endParaRPr lang="en-US" sz="834" dirty="0"/>
          </a:p>
        </p:txBody>
      </p:sp>
      <p:sp>
        <p:nvSpPr>
          <p:cNvPr id="8" name="Text 5"/>
          <p:cNvSpPr/>
          <p:nvPr/>
        </p:nvSpPr>
        <p:spPr>
          <a:xfrm>
            <a:off x="571500" y="2326295"/>
            <a:ext cx="23717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Focus: Japan</a:t>
            </a:r>
            <a:endParaRPr lang="en-US" sz="784" dirty="0"/>
          </a:p>
        </p:txBody>
      </p:sp>
      <p:sp>
        <p:nvSpPr>
          <p:cNvPr id="9" name="Text 6"/>
          <p:cNvSpPr/>
          <p:nvPr/>
        </p:nvSpPr>
        <p:spPr>
          <a:xfrm>
            <a:off x="571500" y="2535250"/>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Domestic market depth</a:t>
            </a:r>
            <a:endParaRPr lang="en-US" sz="727" dirty="0"/>
          </a:p>
        </p:txBody>
      </p:sp>
      <p:sp>
        <p:nvSpPr>
          <p:cNvPr id="10" name="Text 7"/>
          <p:cNvSpPr/>
          <p:nvPr/>
        </p:nvSpPr>
        <p:spPr>
          <a:xfrm>
            <a:off x="571500" y="2728131"/>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Aging-linked spending pressure</a:t>
            </a:r>
            <a:endParaRPr lang="en-US" sz="727" dirty="0"/>
          </a:p>
        </p:txBody>
      </p:sp>
      <p:sp>
        <p:nvSpPr>
          <p:cNvPr id="11" name="Text 8"/>
          <p:cNvSpPr/>
          <p:nvPr/>
        </p:nvSpPr>
        <p:spPr>
          <a:xfrm>
            <a:off x="571500" y="2921012"/>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Long-duration rollover risk</a:t>
            </a:r>
            <a:endParaRPr lang="en-US" sz="727" dirty="0"/>
          </a:p>
        </p:txBody>
      </p:sp>
      <p:sp>
        <p:nvSpPr>
          <p:cNvPr id="12" name="Text 9"/>
          <p:cNvSpPr/>
          <p:nvPr/>
        </p:nvSpPr>
        <p:spPr>
          <a:xfrm>
            <a:off x="571500" y="2535250"/>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13" name="Text 10"/>
          <p:cNvSpPr/>
          <p:nvPr/>
        </p:nvSpPr>
        <p:spPr>
          <a:xfrm>
            <a:off x="571500" y="2728131"/>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14" name="Text 11"/>
          <p:cNvSpPr/>
          <p:nvPr/>
        </p:nvSpPr>
        <p:spPr>
          <a:xfrm>
            <a:off x="571500" y="2921012"/>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15" name="Text 12"/>
          <p:cNvSpPr/>
          <p:nvPr/>
        </p:nvSpPr>
        <p:spPr>
          <a:xfrm>
            <a:off x="3314700" y="1135856"/>
            <a:ext cx="2371725" cy="173236"/>
          </a:xfrm>
          <a:prstGeom prst="rect">
            <a:avLst/>
          </a:prstGeom>
          <a:noFill/>
          <a:ln/>
        </p:spPr>
        <p:txBody>
          <a:bodyPr wrap="none" lIns="0" tIns="0" rIns="0" bIns="0" rtlCol="0" anchor="t">
            <a:spAutoFit/>
          </a:bodyPr>
          <a:lstStyle/>
          <a:p>
            <a:pPr algn="l" indent="0" marL="0">
              <a:lnSpc>
                <a:spcPts val="1400"/>
              </a:lnSpc>
              <a:buNone/>
            </a:pPr>
            <a:r>
              <a:rPr lang="en-US" sz="987" b="1" spc="1" kern="0" dirty="0">
                <a:solidFill>
                  <a:srgbClr val="2980B9"/>
                </a:solidFill>
                <a:latin typeface="Montserrat" pitchFamily="34" charset="0"/>
                <a:ea typeface="Montserrat" pitchFamily="34" charset="-122"/>
                <a:cs typeface="Montserrat" pitchFamily="34" charset="-120"/>
              </a:rPr>
              <a:t>SUB-SAHARAN AFRICA</a:t>
            </a:r>
            <a:endParaRPr lang="en-US" sz="987" dirty="0"/>
          </a:p>
        </p:txBody>
      </p:sp>
      <p:sp>
        <p:nvSpPr>
          <p:cNvPr id="16" name="Text 13"/>
          <p:cNvSpPr/>
          <p:nvPr/>
        </p:nvSpPr>
        <p:spPr>
          <a:xfrm>
            <a:off x="3314700" y="1451967"/>
            <a:ext cx="2371725" cy="731453"/>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34495E"/>
                </a:solidFill>
                <a:latin typeface="Inter" pitchFamily="34" charset="0"/>
                <a:ea typeface="Inter" pitchFamily="34" charset="-122"/>
                <a:cs typeface="Inter" pitchFamily="34" charset="-120"/>
              </a:rPr>
              <a:t>The primary challenge is the interest bill outgrowing development space faster than revenue rebuilding. External-service strain is a critical bottleneck.</a:t>
            </a:r>
            <a:endParaRPr lang="en-US" sz="834" dirty="0"/>
          </a:p>
        </p:txBody>
      </p:sp>
      <p:sp>
        <p:nvSpPr>
          <p:cNvPr id="17" name="Text 14"/>
          <p:cNvSpPr/>
          <p:nvPr/>
        </p:nvSpPr>
        <p:spPr>
          <a:xfrm>
            <a:off x="3314700" y="2326295"/>
            <a:ext cx="23717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Focus: Nigeria, Ghana</a:t>
            </a:r>
            <a:endParaRPr lang="en-US" sz="784" dirty="0"/>
          </a:p>
        </p:txBody>
      </p:sp>
      <p:sp>
        <p:nvSpPr>
          <p:cNvPr id="18" name="Text 15"/>
          <p:cNvSpPr/>
          <p:nvPr/>
        </p:nvSpPr>
        <p:spPr>
          <a:xfrm>
            <a:off x="3314700" y="2535250"/>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Borrowing cost vs. social spending</a:t>
            </a:r>
            <a:endParaRPr lang="en-US" sz="727" dirty="0"/>
          </a:p>
        </p:txBody>
      </p:sp>
      <p:sp>
        <p:nvSpPr>
          <p:cNvPr id="19" name="Text 16"/>
          <p:cNvSpPr/>
          <p:nvPr/>
        </p:nvSpPr>
        <p:spPr>
          <a:xfrm>
            <a:off x="3314700" y="2728131"/>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External-service strain</a:t>
            </a:r>
            <a:endParaRPr lang="en-US" sz="727" dirty="0"/>
          </a:p>
        </p:txBody>
      </p:sp>
      <p:sp>
        <p:nvSpPr>
          <p:cNvPr id="20" name="Text 17"/>
          <p:cNvSpPr/>
          <p:nvPr/>
        </p:nvSpPr>
        <p:spPr>
          <a:xfrm>
            <a:off x="3314700" y="2921012"/>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Commodity-cycle exposure</a:t>
            </a:r>
            <a:endParaRPr lang="en-US" sz="727" dirty="0"/>
          </a:p>
        </p:txBody>
      </p:sp>
      <p:sp>
        <p:nvSpPr>
          <p:cNvPr id="21" name="Text 18"/>
          <p:cNvSpPr/>
          <p:nvPr/>
        </p:nvSpPr>
        <p:spPr>
          <a:xfrm>
            <a:off x="3314700" y="2535250"/>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22" name="Text 19"/>
          <p:cNvSpPr/>
          <p:nvPr/>
        </p:nvSpPr>
        <p:spPr>
          <a:xfrm>
            <a:off x="3314700" y="2728131"/>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23" name="Text 20"/>
          <p:cNvSpPr/>
          <p:nvPr/>
        </p:nvSpPr>
        <p:spPr>
          <a:xfrm>
            <a:off x="3314700" y="2921012"/>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24" name="Text 21"/>
          <p:cNvSpPr/>
          <p:nvPr/>
        </p:nvSpPr>
        <p:spPr>
          <a:xfrm>
            <a:off x="6057900" y="1135856"/>
            <a:ext cx="2371725" cy="173236"/>
          </a:xfrm>
          <a:prstGeom prst="rect">
            <a:avLst/>
          </a:prstGeom>
          <a:noFill/>
          <a:ln/>
        </p:spPr>
        <p:txBody>
          <a:bodyPr wrap="none" lIns="0" tIns="0" rIns="0" bIns="0" rtlCol="0" anchor="t">
            <a:spAutoFit/>
          </a:bodyPr>
          <a:lstStyle/>
          <a:p>
            <a:pPr algn="l" indent="0" marL="0">
              <a:lnSpc>
                <a:spcPts val="1400"/>
              </a:lnSpc>
              <a:buNone/>
            </a:pPr>
            <a:r>
              <a:rPr lang="en-US" sz="987" b="1" spc="1" kern="0" dirty="0">
                <a:solidFill>
                  <a:srgbClr val="2980B9"/>
                </a:solidFill>
                <a:latin typeface="Montserrat" pitchFamily="34" charset="0"/>
                <a:ea typeface="Montserrat" pitchFamily="34" charset="-122"/>
                <a:cs typeface="Montserrat" pitchFamily="34" charset="-120"/>
              </a:rPr>
              <a:t>ASIA &amp; EMERGING MARKETS</a:t>
            </a:r>
            <a:endParaRPr lang="en-US" sz="987" dirty="0"/>
          </a:p>
        </p:txBody>
      </p:sp>
      <p:sp>
        <p:nvSpPr>
          <p:cNvPr id="25" name="Text 22"/>
          <p:cNvSpPr/>
          <p:nvPr/>
        </p:nvSpPr>
        <p:spPr>
          <a:xfrm>
            <a:off x="6057900" y="1451967"/>
            <a:ext cx="2371725" cy="731453"/>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34495E"/>
                </a:solidFill>
                <a:latin typeface="Inter" pitchFamily="34" charset="0"/>
                <a:ea typeface="Inter" pitchFamily="34" charset="-122"/>
                <a:cs typeface="Inter" pitchFamily="34" charset="-120"/>
              </a:rPr>
              <a:t>A complex balance between sovereign stock stories and private leverage machines. Growth-finance trade-offs are central to the regional narrative.</a:t>
            </a:r>
            <a:endParaRPr lang="en-US" sz="834" dirty="0"/>
          </a:p>
        </p:txBody>
      </p:sp>
      <p:sp>
        <p:nvSpPr>
          <p:cNvPr id="26" name="Text 23"/>
          <p:cNvSpPr/>
          <p:nvPr/>
        </p:nvSpPr>
        <p:spPr>
          <a:xfrm>
            <a:off x="6057900" y="2326295"/>
            <a:ext cx="2371725" cy="137517"/>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67E22"/>
                </a:solidFill>
                <a:latin typeface="Inter" pitchFamily="34" charset="0"/>
                <a:ea typeface="Inter" pitchFamily="34" charset="-122"/>
                <a:cs typeface="Inter" pitchFamily="34" charset="-120"/>
              </a:rPr>
              <a:t>Focus: China, India, Brazil</a:t>
            </a:r>
            <a:endParaRPr lang="en-US" sz="784" dirty="0"/>
          </a:p>
        </p:txBody>
      </p:sp>
      <p:sp>
        <p:nvSpPr>
          <p:cNvPr id="27" name="Text 24"/>
          <p:cNvSpPr/>
          <p:nvPr/>
        </p:nvSpPr>
        <p:spPr>
          <a:xfrm>
            <a:off x="6057900" y="2535250"/>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China private leverage machine</a:t>
            </a:r>
            <a:endParaRPr lang="en-US" sz="727" dirty="0"/>
          </a:p>
        </p:txBody>
      </p:sp>
      <p:sp>
        <p:nvSpPr>
          <p:cNvPr id="28" name="Text 25"/>
          <p:cNvSpPr/>
          <p:nvPr/>
        </p:nvSpPr>
        <p:spPr>
          <a:xfrm>
            <a:off x="6057900" y="2728131"/>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India growth-finance trade-offs</a:t>
            </a:r>
            <a:endParaRPr lang="en-US" sz="727" dirty="0"/>
          </a:p>
        </p:txBody>
      </p:sp>
      <p:sp>
        <p:nvSpPr>
          <p:cNvPr id="29" name="Text 26"/>
          <p:cNvSpPr/>
          <p:nvPr/>
        </p:nvSpPr>
        <p:spPr>
          <a:xfrm>
            <a:off x="6057900" y="2921012"/>
            <a:ext cx="2371725" cy="121444"/>
          </a:xfrm>
          <a:prstGeom prst="rect">
            <a:avLst/>
          </a:prstGeom>
          <a:noFill/>
          <a:ln/>
        </p:spPr>
        <p:txBody>
          <a:bodyPr wrap="none" lIns="127508" tIns="0" rIns="0" bIns="0" rtlCol="0" anchor="t">
            <a:spAutoFit/>
          </a:bodyPr>
          <a:lstStyle/>
          <a:p>
            <a:pPr algn="l" indent="0" marL="0">
              <a:lnSpc>
                <a:spcPts val="900"/>
              </a:lnSpc>
              <a:buNone/>
            </a:pPr>
            <a:r>
              <a:rPr lang="en-US" sz="727" dirty="0">
                <a:solidFill>
                  <a:srgbClr val="34495E"/>
                </a:solidFill>
                <a:latin typeface="Inter" pitchFamily="34" charset="0"/>
                <a:ea typeface="Inter" pitchFamily="34" charset="-122"/>
                <a:cs typeface="Inter" pitchFamily="34" charset="-120"/>
              </a:rPr>
              <a:t>Brazil high real-rate impact</a:t>
            </a:r>
            <a:endParaRPr lang="en-US" sz="727" dirty="0"/>
          </a:p>
        </p:txBody>
      </p:sp>
      <p:sp>
        <p:nvSpPr>
          <p:cNvPr id="30" name="Text 27"/>
          <p:cNvSpPr/>
          <p:nvPr/>
        </p:nvSpPr>
        <p:spPr>
          <a:xfrm>
            <a:off x="6057900" y="2535250"/>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31" name="Text 28"/>
          <p:cNvSpPr/>
          <p:nvPr/>
        </p:nvSpPr>
        <p:spPr>
          <a:xfrm>
            <a:off x="6057900" y="2728131"/>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
        <p:nvSpPr>
          <p:cNvPr id="32" name="Text 29"/>
          <p:cNvSpPr/>
          <p:nvPr/>
        </p:nvSpPr>
        <p:spPr>
          <a:xfrm>
            <a:off x="6057900" y="2921012"/>
            <a:ext cx="48220" cy="121444"/>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2980B9"/>
                </a:solidFill>
                <a:latin typeface="Inter" pitchFamily="34" charset="0"/>
                <a:ea typeface="Inter" pitchFamily="34" charset="-122"/>
                <a:cs typeface="Inter" pitchFamily="34" charset="-120"/>
              </a:rPr>
              <a:t>•</a:t>
            </a:r>
            <a:endParaRPr lang="en-US" sz="683"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2026-04-19T21:36:29Z</dcterms:created>
  <dcterms:modified xsi:type="dcterms:W3CDTF">2026-04-19T21:36:29Z</dcterms:modified>
</cp:coreProperties>
</file>